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73" r:id="rId3"/>
    <p:sldId id="278" r:id="rId4"/>
    <p:sldId id="279" r:id="rId5"/>
    <p:sldId id="285" r:id="rId6"/>
    <p:sldId id="283" r:id="rId7"/>
    <p:sldId id="284" r:id="rId8"/>
    <p:sldId id="287" r:id="rId9"/>
    <p:sldId id="280" r:id="rId10"/>
    <p:sldId id="288" r:id="rId11"/>
    <p:sldId id="282" r:id="rId12"/>
    <p:sldId id="275" r:id="rId13"/>
    <p:sldId id="274" r:id="rId14"/>
    <p:sldId id="276" r:id="rId15"/>
    <p:sldId id="277" r:id="rId16"/>
    <p:sldId id="289" r:id="rId17"/>
    <p:sldId id="290" r:id="rId18"/>
    <p:sldId id="291" r:id="rId19"/>
    <p:sldId id="292" r:id="rId20"/>
    <p:sldId id="293" r:id="rId21"/>
    <p:sldId id="294" r:id="rId22"/>
    <p:sldId id="297" r:id="rId23"/>
    <p:sldId id="295" r:id="rId24"/>
    <p:sldId id="296"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1" r:id="rId38"/>
    <p:sldId id="310" r:id="rId39"/>
    <p:sldId id="312" r:id="rId40"/>
    <p:sldId id="313" r:id="rId41"/>
    <p:sldId id="314" r:id="rId42"/>
    <p:sldId id="315" r:id="rId43"/>
    <p:sldId id="316" r:id="rId44"/>
    <p:sldId id="317" r:id="rId45"/>
    <p:sldId id="318" r:id="rId46"/>
    <p:sldId id="322" r:id="rId47"/>
    <p:sldId id="319" r:id="rId48"/>
    <p:sldId id="320" r:id="rId49"/>
    <p:sldId id="32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C0D7C-1944-4FC2-8641-20A25CE576D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49CCEAD-46F2-4C19-816C-A3261D250797}">
      <dgm:prSet/>
      <dgm:spPr/>
      <dgm:t>
        <a:bodyPr/>
        <a:lstStyle/>
        <a:p>
          <a:r>
            <a:rPr lang="en-US"/>
            <a:t>List of the possible outcomes</a:t>
          </a:r>
        </a:p>
      </dgm:t>
    </dgm:pt>
    <dgm:pt modelId="{A569CE9E-444E-40F7-9804-5129D6D50C62}" type="parTrans" cxnId="{4AE25D94-639F-47F9-8A30-A719DAFBE2D8}">
      <dgm:prSet/>
      <dgm:spPr/>
      <dgm:t>
        <a:bodyPr/>
        <a:lstStyle/>
        <a:p>
          <a:endParaRPr lang="en-US"/>
        </a:p>
      </dgm:t>
    </dgm:pt>
    <dgm:pt modelId="{96E55E4F-92BC-4FDE-8846-DF6BA46192DF}" type="sibTrans" cxnId="{4AE25D94-639F-47F9-8A30-A719DAFBE2D8}">
      <dgm:prSet/>
      <dgm:spPr/>
      <dgm:t>
        <a:bodyPr/>
        <a:lstStyle/>
        <a:p>
          <a:endParaRPr lang="en-US"/>
        </a:p>
      </dgm:t>
    </dgm:pt>
    <dgm:pt modelId="{F0696481-452F-43F8-B532-AF7A5BF0AF1C}">
      <dgm:prSet/>
      <dgm:spPr/>
      <dgm:t>
        <a:bodyPr/>
        <a:lstStyle/>
        <a:p>
          <a:r>
            <a:rPr lang="en-US"/>
            <a:t>Tree diagram</a:t>
          </a:r>
        </a:p>
      </dgm:t>
    </dgm:pt>
    <dgm:pt modelId="{19B2701C-CCFC-4EF3-8FCC-94E1BB067744}" type="parTrans" cxnId="{08215FF3-B35A-489B-8FC5-FA149891FBB6}">
      <dgm:prSet/>
      <dgm:spPr/>
      <dgm:t>
        <a:bodyPr/>
        <a:lstStyle/>
        <a:p>
          <a:endParaRPr lang="en-US"/>
        </a:p>
      </dgm:t>
    </dgm:pt>
    <dgm:pt modelId="{FCF31893-A94C-44C6-BCCE-2037CA25466F}" type="sibTrans" cxnId="{08215FF3-B35A-489B-8FC5-FA149891FBB6}">
      <dgm:prSet/>
      <dgm:spPr/>
      <dgm:t>
        <a:bodyPr/>
        <a:lstStyle/>
        <a:p>
          <a:endParaRPr lang="en-US"/>
        </a:p>
      </dgm:t>
    </dgm:pt>
    <dgm:pt modelId="{7EE1E83B-D614-4738-A3CF-91712F52E258}">
      <dgm:prSet/>
      <dgm:spPr/>
      <dgm:t>
        <a:bodyPr/>
        <a:lstStyle/>
        <a:p>
          <a:r>
            <a:rPr lang="en-US"/>
            <a:t>Venn diagram</a:t>
          </a:r>
        </a:p>
      </dgm:t>
    </dgm:pt>
    <dgm:pt modelId="{D9CF56F0-F669-4E4B-9EC5-75A98851BEDC}" type="parTrans" cxnId="{654CAE41-63A7-4DD0-8562-5D42BD4EBBA8}">
      <dgm:prSet/>
      <dgm:spPr/>
      <dgm:t>
        <a:bodyPr/>
        <a:lstStyle/>
        <a:p>
          <a:endParaRPr lang="en-US"/>
        </a:p>
      </dgm:t>
    </dgm:pt>
    <dgm:pt modelId="{6C23264E-3E79-44B7-B5D1-A1D42D057603}" type="sibTrans" cxnId="{654CAE41-63A7-4DD0-8562-5D42BD4EBBA8}">
      <dgm:prSet/>
      <dgm:spPr/>
      <dgm:t>
        <a:bodyPr/>
        <a:lstStyle/>
        <a:p>
          <a:endParaRPr lang="en-US"/>
        </a:p>
      </dgm:t>
    </dgm:pt>
    <dgm:pt modelId="{73D6A60F-CA65-4E65-B798-8439DD92DA91}" type="pres">
      <dgm:prSet presAssocID="{A82C0D7C-1944-4FC2-8641-20A25CE576DD}" presName="hierChild1" presStyleCnt="0">
        <dgm:presLayoutVars>
          <dgm:chPref val="1"/>
          <dgm:dir/>
          <dgm:animOne val="branch"/>
          <dgm:animLvl val="lvl"/>
          <dgm:resizeHandles/>
        </dgm:presLayoutVars>
      </dgm:prSet>
      <dgm:spPr/>
    </dgm:pt>
    <dgm:pt modelId="{EE405A16-9B51-46CB-B4E8-858DE9A5ED36}" type="pres">
      <dgm:prSet presAssocID="{749CCEAD-46F2-4C19-816C-A3261D250797}" presName="hierRoot1" presStyleCnt="0"/>
      <dgm:spPr/>
    </dgm:pt>
    <dgm:pt modelId="{45782A48-DAC6-43EA-A370-066DCC066137}" type="pres">
      <dgm:prSet presAssocID="{749CCEAD-46F2-4C19-816C-A3261D250797}" presName="composite" presStyleCnt="0"/>
      <dgm:spPr/>
    </dgm:pt>
    <dgm:pt modelId="{0E4DC43C-CA02-42FE-BB09-4453B3191757}" type="pres">
      <dgm:prSet presAssocID="{749CCEAD-46F2-4C19-816C-A3261D250797}" presName="background" presStyleLbl="node0" presStyleIdx="0" presStyleCnt="3"/>
      <dgm:spPr/>
    </dgm:pt>
    <dgm:pt modelId="{6E550C93-FA14-46F6-9ECC-D4D148409FC0}" type="pres">
      <dgm:prSet presAssocID="{749CCEAD-46F2-4C19-816C-A3261D250797}" presName="text" presStyleLbl="fgAcc0" presStyleIdx="0" presStyleCnt="3">
        <dgm:presLayoutVars>
          <dgm:chPref val="3"/>
        </dgm:presLayoutVars>
      </dgm:prSet>
      <dgm:spPr/>
    </dgm:pt>
    <dgm:pt modelId="{47751BD8-A455-4416-8F07-1302D41DA2B9}" type="pres">
      <dgm:prSet presAssocID="{749CCEAD-46F2-4C19-816C-A3261D250797}" presName="hierChild2" presStyleCnt="0"/>
      <dgm:spPr/>
    </dgm:pt>
    <dgm:pt modelId="{BBCEF2F3-D303-4FD5-8AD2-F09429D23E0A}" type="pres">
      <dgm:prSet presAssocID="{F0696481-452F-43F8-B532-AF7A5BF0AF1C}" presName="hierRoot1" presStyleCnt="0"/>
      <dgm:spPr/>
    </dgm:pt>
    <dgm:pt modelId="{F83E81C4-6341-47B6-B058-8151055701C2}" type="pres">
      <dgm:prSet presAssocID="{F0696481-452F-43F8-B532-AF7A5BF0AF1C}" presName="composite" presStyleCnt="0"/>
      <dgm:spPr/>
    </dgm:pt>
    <dgm:pt modelId="{F7101495-AA86-4086-BBBB-892F1222C8CD}" type="pres">
      <dgm:prSet presAssocID="{F0696481-452F-43F8-B532-AF7A5BF0AF1C}" presName="background" presStyleLbl="node0" presStyleIdx="1" presStyleCnt="3"/>
      <dgm:spPr/>
    </dgm:pt>
    <dgm:pt modelId="{2A032A0D-9DB1-4C9F-B1F2-EA9ACF3BEDB3}" type="pres">
      <dgm:prSet presAssocID="{F0696481-452F-43F8-B532-AF7A5BF0AF1C}" presName="text" presStyleLbl="fgAcc0" presStyleIdx="1" presStyleCnt="3">
        <dgm:presLayoutVars>
          <dgm:chPref val="3"/>
        </dgm:presLayoutVars>
      </dgm:prSet>
      <dgm:spPr/>
    </dgm:pt>
    <dgm:pt modelId="{611866ED-84D1-4CEB-9FC5-D42B8E4740D0}" type="pres">
      <dgm:prSet presAssocID="{F0696481-452F-43F8-B532-AF7A5BF0AF1C}" presName="hierChild2" presStyleCnt="0"/>
      <dgm:spPr/>
    </dgm:pt>
    <dgm:pt modelId="{B403F39B-5FA4-42B6-B13B-6C70898B7D07}" type="pres">
      <dgm:prSet presAssocID="{7EE1E83B-D614-4738-A3CF-91712F52E258}" presName="hierRoot1" presStyleCnt="0"/>
      <dgm:spPr/>
    </dgm:pt>
    <dgm:pt modelId="{AE5F4A40-B7C9-4214-B938-94234353D3CE}" type="pres">
      <dgm:prSet presAssocID="{7EE1E83B-D614-4738-A3CF-91712F52E258}" presName="composite" presStyleCnt="0"/>
      <dgm:spPr/>
    </dgm:pt>
    <dgm:pt modelId="{616BB746-F0C0-40FA-A042-9537A0140444}" type="pres">
      <dgm:prSet presAssocID="{7EE1E83B-D614-4738-A3CF-91712F52E258}" presName="background" presStyleLbl="node0" presStyleIdx="2" presStyleCnt="3"/>
      <dgm:spPr/>
    </dgm:pt>
    <dgm:pt modelId="{0D08093C-1431-4782-A1CF-F317CEA61937}" type="pres">
      <dgm:prSet presAssocID="{7EE1E83B-D614-4738-A3CF-91712F52E258}" presName="text" presStyleLbl="fgAcc0" presStyleIdx="2" presStyleCnt="3">
        <dgm:presLayoutVars>
          <dgm:chPref val="3"/>
        </dgm:presLayoutVars>
      </dgm:prSet>
      <dgm:spPr/>
    </dgm:pt>
    <dgm:pt modelId="{FDFF255D-A619-435E-B77C-70C23A998BBC}" type="pres">
      <dgm:prSet presAssocID="{7EE1E83B-D614-4738-A3CF-91712F52E258}" presName="hierChild2" presStyleCnt="0"/>
      <dgm:spPr/>
    </dgm:pt>
  </dgm:ptLst>
  <dgm:cxnLst>
    <dgm:cxn modelId="{00A4F839-2DB1-4C31-BFEF-66EF6DD299A3}" type="presOf" srcId="{F0696481-452F-43F8-B532-AF7A5BF0AF1C}" destId="{2A032A0D-9DB1-4C9F-B1F2-EA9ACF3BEDB3}" srcOrd="0" destOrd="0" presId="urn:microsoft.com/office/officeart/2005/8/layout/hierarchy1"/>
    <dgm:cxn modelId="{654CAE41-63A7-4DD0-8562-5D42BD4EBBA8}" srcId="{A82C0D7C-1944-4FC2-8641-20A25CE576DD}" destId="{7EE1E83B-D614-4738-A3CF-91712F52E258}" srcOrd="2" destOrd="0" parTransId="{D9CF56F0-F669-4E4B-9EC5-75A98851BEDC}" sibTransId="{6C23264E-3E79-44B7-B5D1-A1D42D057603}"/>
    <dgm:cxn modelId="{80F6E34C-9565-412F-83B6-D9FF43FE0EFD}" type="presOf" srcId="{7EE1E83B-D614-4738-A3CF-91712F52E258}" destId="{0D08093C-1431-4782-A1CF-F317CEA61937}" srcOrd="0" destOrd="0" presId="urn:microsoft.com/office/officeart/2005/8/layout/hierarchy1"/>
    <dgm:cxn modelId="{F581424E-C4AB-431D-B844-D9805ACE02D4}" type="presOf" srcId="{A82C0D7C-1944-4FC2-8641-20A25CE576DD}" destId="{73D6A60F-CA65-4E65-B798-8439DD92DA91}" srcOrd="0" destOrd="0" presId="urn:microsoft.com/office/officeart/2005/8/layout/hierarchy1"/>
    <dgm:cxn modelId="{3B020C55-D566-41E5-AD02-CFF69AC2A7E9}" type="presOf" srcId="{749CCEAD-46F2-4C19-816C-A3261D250797}" destId="{6E550C93-FA14-46F6-9ECC-D4D148409FC0}" srcOrd="0" destOrd="0" presId="urn:microsoft.com/office/officeart/2005/8/layout/hierarchy1"/>
    <dgm:cxn modelId="{4AE25D94-639F-47F9-8A30-A719DAFBE2D8}" srcId="{A82C0D7C-1944-4FC2-8641-20A25CE576DD}" destId="{749CCEAD-46F2-4C19-816C-A3261D250797}" srcOrd="0" destOrd="0" parTransId="{A569CE9E-444E-40F7-9804-5129D6D50C62}" sibTransId="{96E55E4F-92BC-4FDE-8846-DF6BA46192DF}"/>
    <dgm:cxn modelId="{08215FF3-B35A-489B-8FC5-FA149891FBB6}" srcId="{A82C0D7C-1944-4FC2-8641-20A25CE576DD}" destId="{F0696481-452F-43F8-B532-AF7A5BF0AF1C}" srcOrd="1" destOrd="0" parTransId="{19B2701C-CCFC-4EF3-8FCC-94E1BB067744}" sibTransId="{FCF31893-A94C-44C6-BCCE-2037CA25466F}"/>
    <dgm:cxn modelId="{6C61986E-AA10-415A-97C4-88A5B0691CE4}" type="presParOf" srcId="{73D6A60F-CA65-4E65-B798-8439DD92DA91}" destId="{EE405A16-9B51-46CB-B4E8-858DE9A5ED36}" srcOrd="0" destOrd="0" presId="urn:microsoft.com/office/officeart/2005/8/layout/hierarchy1"/>
    <dgm:cxn modelId="{D27436FD-6A68-4220-AAAF-4A14D8D94450}" type="presParOf" srcId="{EE405A16-9B51-46CB-B4E8-858DE9A5ED36}" destId="{45782A48-DAC6-43EA-A370-066DCC066137}" srcOrd="0" destOrd="0" presId="urn:microsoft.com/office/officeart/2005/8/layout/hierarchy1"/>
    <dgm:cxn modelId="{142751BA-EBF9-458F-A918-089F0E90DA57}" type="presParOf" srcId="{45782A48-DAC6-43EA-A370-066DCC066137}" destId="{0E4DC43C-CA02-42FE-BB09-4453B3191757}" srcOrd="0" destOrd="0" presId="urn:microsoft.com/office/officeart/2005/8/layout/hierarchy1"/>
    <dgm:cxn modelId="{1AF88FF3-8B80-4D5F-9E0C-559E4761FD1E}" type="presParOf" srcId="{45782A48-DAC6-43EA-A370-066DCC066137}" destId="{6E550C93-FA14-46F6-9ECC-D4D148409FC0}" srcOrd="1" destOrd="0" presId="urn:microsoft.com/office/officeart/2005/8/layout/hierarchy1"/>
    <dgm:cxn modelId="{9191A302-E948-4BA9-9F93-17A3892E21B0}" type="presParOf" srcId="{EE405A16-9B51-46CB-B4E8-858DE9A5ED36}" destId="{47751BD8-A455-4416-8F07-1302D41DA2B9}" srcOrd="1" destOrd="0" presId="urn:microsoft.com/office/officeart/2005/8/layout/hierarchy1"/>
    <dgm:cxn modelId="{D4FA1D3A-ED51-461F-91C5-192A22C1FA3E}" type="presParOf" srcId="{73D6A60F-CA65-4E65-B798-8439DD92DA91}" destId="{BBCEF2F3-D303-4FD5-8AD2-F09429D23E0A}" srcOrd="1" destOrd="0" presId="urn:microsoft.com/office/officeart/2005/8/layout/hierarchy1"/>
    <dgm:cxn modelId="{46D11CAC-D338-4EA9-8BF1-3451EA0539A5}" type="presParOf" srcId="{BBCEF2F3-D303-4FD5-8AD2-F09429D23E0A}" destId="{F83E81C4-6341-47B6-B058-8151055701C2}" srcOrd="0" destOrd="0" presId="urn:microsoft.com/office/officeart/2005/8/layout/hierarchy1"/>
    <dgm:cxn modelId="{27E6BEB1-BE65-4B7C-8388-6C869782F7D1}" type="presParOf" srcId="{F83E81C4-6341-47B6-B058-8151055701C2}" destId="{F7101495-AA86-4086-BBBB-892F1222C8CD}" srcOrd="0" destOrd="0" presId="urn:microsoft.com/office/officeart/2005/8/layout/hierarchy1"/>
    <dgm:cxn modelId="{05102497-EFDD-4364-88BF-0705BCD87B49}" type="presParOf" srcId="{F83E81C4-6341-47B6-B058-8151055701C2}" destId="{2A032A0D-9DB1-4C9F-B1F2-EA9ACF3BEDB3}" srcOrd="1" destOrd="0" presId="urn:microsoft.com/office/officeart/2005/8/layout/hierarchy1"/>
    <dgm:cxn modelId="{2935B762-3F22-4FA6-A2B7-08A717A4C65E}" type="presParOf" srcId="{BBCEF2F3-D303-4FD5-8AD2-F09429D23E0A}" destId="{611866ED-84D1-4CEB-9FC5-D42B8E4740D0}" srcOrd="1" destOrd="0" presId="urn:microsoft.com/office/officeart/2005/8/layout/hierarchy1"/>
    <dgm:cxn modelId="{BCBE6B8E-762F-462F-A658-0C4EE0B983F0}" type="presParOf" srcId="{73D6A60F-CA65-4E65-B798-8439DD92DA91}" destId="{B403F39B-5FA4-42B6-B13B-6C70898B7D07}" srcOrd="2" destOrd="0" presId="urn:microsoft.com/office/officeart/2005/8/layout/hierarchy1"/>
    <dgm:cxn modelId="{3FC301E4-9D5A-41C6-8AD3-FFF077D032B7}" type="presParOf" srcId="{B403F39B-5FA4-42B6-B13B-6C70898B7D07}" destId="{AE5F4A40-B7C9-4214-B938-94234353D3CE}" srcOrd="0" destOrd="0" presId="urn:microsoft.com/office/officeart/2005/8/layout/hierarchy1"/>
    <dgm:cxn modelId="{0485C7F3-4C18-4C69-A91F-97ED9F9F1D63}" type="presParOf" srcId="{AE5F4A40-B7C9-4214-B938-94234353D3CE}" destId="{616BB746-F0C0-40FA-A042-9537A0140444}" srcOrd="0" destOrd="0" presId="urn:microsoft.com/office/officeart/2005/8/layout/hierarchy1"/>
    <dgm:cxn modelId="{6C72FE14-8D8F-449E-A674-DBC084961326}" type="presParOf" srcId="{AE5F4A40-B7C9-4214-B938-94234353D3CE}" destId="{0D08093C-1431-4782-A1CF-F317CEA61937}" srcOrd="1" destOrd="0" presId="urn:microsoft.com/office/officeart/2005/8/layout/hierarchy1"/>
    <dgm:cxn modelId="{410C3173-DF0E-4F34-913F-419BB80192D6}" type="presParOf" srcId="{B403F39B-5FA4-42B6-B13B-6C70898B7D07}" destId="{FDFF255D-A619-435E-B77C-70C23A998B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DC43C-CA02-42FE-BB09-4453B3191757}">
      <dsp:nvSpPr>
        <dsp:cNvPr id="0" name=""/>
        <dsp:cNvSpPr/>
      </dsp:nvSpPr>
      <dsp:spPr>
        <a:xfrm>
          <a:off x="0"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550C93-FA14-46F6-9ECC-D4D148409FC0}">
      <dsp:nvSpPr>
        <dsp:cNvPr id="0" name=""/>
        <dsp:cNvSpPr/>
      </dsp:nvSpPr>
      <dsp:spPr>
        <a:xfrm>
          <a:off x="318072"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List of the possible outcomes</a:t>
          </a:r>
        </a:p>
      </dsp:txBody>
      <dsp:txXfrm>
        <a:off x="371313" y="1092228"/>
        <a:ext cx="2756171" cy="1711302"/>
      </dsp:txXfrm>
    </dsp:sp>
    <dsp:sp modelId="{F7101495-AA86-4086-BBBB-892F1222C8CD}">
      <dsp:nvSpPr>
        <dsp:cNvPr id="0" name=""/>
        <dsp:cNvSpPr/>
      </dsp:nvSpPr>
      <dsp:spPr>
        <a:xfrm>
          <a:off x="3498798"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032A0D-9DB1-4C9F-B1F2-EA9ACF3BEDB3}">
      <dsp:nvSpPr>
        <dsp:cNvPr id="0" name=""/>
        <dsp:cNvSpPr/>
      </dsp:nvSpPr>
      <dsp:spPr>
        <a:xfrm>
          <a:off x="3816870"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Tree diagram</a:t>
          </a:r>
        </a:p>
      </dsp:txBody>
      <dsp:txXfrm>
        <a:off x="3870111" y="1092228"/>
        <a:ext cx="2756171" cy="1711302"/>
      </dsp:txXfrm>
    </dsp:sp>
    <dsp:sp modelId="{616BB746-F0C0-40FA-A042-9537A0140444}">
      <dsp:nvSpPr>
        <dsp:cNvPr id="0" name=""/>
        <dsp:cNvSpPr/>
      </dsp:nvSpPr>
      <dsp:spPr>
        <a:xfrm>
          <a:off x="6997596"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8093C-1431-4782-A1CF-F317CEA61937}">
      <dsp:nvSpPr>
        <dsp:cNvPr id="0" name=""/>
        <dsp:cNvSpPr/>
      </dsp:nvSpPr>
      <dsp:spPr>
        <a:xfrm>
          <a:off x="7315668"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Venn diagram</a:t>
          </a:r>
        </a:p>
      </dsp:txBody>
      <dsp:txXfrm>
        <a:off x="7368909" y="1092228"/>
        <a:ext cx="2756171" cy="1711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AB092CD-4273-444B-8426-8EB57D389A51}" type="datetimeFigureOut">
              <a:rPr lang="es-MX" smtClean="0"/>
              <a:t>22/04/2022</a:t>
            </a:fld>
            <a:endParaRPr lang="es-MX"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MX"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BF074E3-940C-4F3D-8C6B-9011289684B1}" type="slidenum">
              <a:rPr lang="es-MX" smtClean="0"/>
              <a:t>‹#›</a:t>
            </a:fld>
            <a:endParaRPr lang="es-MX"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435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70734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5480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23113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AB092CD-4273-444B-8426-8EB57D389A51}" type="datetimeFigureOut">
              <a:rPr lang="es-MX" smtClean="0"/>
              <a:t>22/04/2022</a:t>
            </a:fld>
            <a:endParaRPr lang="es-MX"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MX"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BF074E3-940C-4F3D-8C6B-9011289684B1}" type="slidenum">
              <a:rPr lang="es-MX" smtClean="0"/>
              <a:t>‹#›</a:t>
            </a:fld>
            <a:endParaRPr lang="es-MX"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698564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2862664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5931439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31083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092CD-4273-444B-8426-8EB57D389A51}" type="datetimeFigureOut">
              <a:rPr lang="es-MX" smtClean="0"/>
              <a:t>22/04/2022</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70116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AB092CD-4273-444B-8426-8EB57D389A51}" type="datetimeFigureOut">
              <a:rPr lang="es-MX" smtClean="0"/>
              <a:t>22/04/2022</a:t>
            </a:fld>
            <a:endParaRPr lang="es-MX" dirty="0"/>
          </a:p>
        </p:txBody>
      </p:sp>
      <p:sp>
        <p:nvSpPr>
          <p:cNvPr id="6" name="Footer Placeholder 5"/>
          <p:cNvSpPr>
            <a:spLocks noGrp="1"/>
          </p:cNvSpPr>
          <p:nvPr>
            <p:ph type="ftr" sz="quarter" idx="11"/>
          </p:nvPr>
        </p:nvSpPr>
        <p:spPr>
          <a:xfrm>
            <a:off x="2103620" y="6375679"/>
            <a:ext cx="3482179" cy="345796"/>
          </a:xfrm>
        </p:spPr>
        <p:txBody>
          <a:bodyPr/>
          <a:lstStyle/>
          <a:p>
            <a:endParaRPr lang="es-MX" dirty="0"/>
          </a:p>
        </p:txBody>
      </p:sp>
      <p:sp>
        <p:nvSpPr>
          <p:cNvPr id="7" name="Slide Number Placeholder 6"/>
          <p:cNvSpPr>
            <a:spLocks noGrp="1"/>
          </p:cNvSpPr>
          <p:nvPr>
            <p:ph type="sldNum" sz="quarter" idx="12"/>
          </p:nvPr>
        </p:nvSpPr>
        <p:spPr>
          <a:xfrm>
            <a:off x="5691014" y="6375679"/>
            <a:ext cx="1232456" cy="345796"/>
          </a:xfrm>
        </p:spPr>
        <p:txBody>
          <a:bodyPr/>
          <a:lstStyle/>
          <a:p>
            <a:fld id="{3BF074E3-940C-4F3D-8C6B-9011289684B1}" type="slidenum">
              <a:rPr lang="es-MX" smtClean="0"/>
              <a:t>‹#›</a:t>
            </a:fld>
            <a:endParaRPr lang="es-MX"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05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AB092CD-4273-444B-8426-8EB57D389A51}" type="datetimeFigureOut">
              <a:rPr lang="es-MX" smtClean="0"/>
              <a:t>22/04/2022</a:t>
            </a:fld>
            <a:endParaRPr lang="es-MX" dirty="0"/>
          </a:p>
        </p:txBody>
      </p:sp>
      <p:sp>
        <p:nvSpPr>
          <p:cNvPr id="6" name="Footer Placeholder 5"/>
          <p:cNvSpPr>
            <a:spLocks noGrp="1"/>
          </p:cNvSpPr>
          <p:nvPr>
            <p:ph type="ftr" sz="quarter" idx="11"/>
          </p:nvPr>
        </p:nvSpPr>
        <p:spPr>
          <a:xfrm>
            <a:off x="2103621" y="6375679"/>
            <a:ext cx="3482178" cy="345796"/>
          </a:xfrm>
        </p:spPr>
        <p:txBody>
          <a:bodyPr/>
          <a:lstStyle/>
          <a:p>
            <a:endParaRPr lang="es-MX" dirty="0"/>
          </a:p>
        </p:txBody>
      </p:sp>
      <p:sp>
        <p:nvSpPr>
          <p:cNvPr id="7" name="Slide Number Placeholder 6"/>
          <p:cNvSpPr>
            <a:spLocks noGrp="1"/>
          </p:cNvSpPr>
          <p:nvPr>
            <p:ph type="sldNum" sz="quarter" idx="12"/>
          </p:nvPr>
        </p:nvSpPr>
        <p:spPr>
          <a:xfrm>
            <a:off x="5687568" y="6375679"/>
            <a:ext cx="1234440" cy="345796"/>
          </a:xfrm>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967910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AB092CD-4273-444B-8426-8EB57D389A51}" type="datetimeFigureOut">
              <a:rPr lang="es-MX" smtClean="0"/>
              <a:t>22/04/2022</a:t>
            </a:fld>
            <a:endParaRPr lang="es-MX"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MX"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BF074E3-940C-4F3D-8C6B-9011289684B1}" type="slidenum">
              <a:rPr lang="es-MX" smtClean="0"/>
              <a:t>‹#›</a:t>
            </a:fld>
            <a:endParaRPr lang="es-MX"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925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9868916-58B2-48F0-B6C8-D995E8977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6C352560-ADF3-46EB-BC01-09CADA63971F}"/>
              </a:ext>
            </a:extLst>
          </p:cNvPr>
          <p:cNvPicPr>
            <a:picLocks noChangeAspect="1"/>
          </p:cNvPicPr>
          <p:nvPr/>
        </p:nvPicPr>
        <p:blipFill rotWithShape="1">
          <a:blip r:embed="rId2"/>
          <a:srcRect l="24986" r="40118"/>
          <a:stretch/>
        </p:blipFill>
        <p:spPr>
          <a:xfrm>
            <a:off x="8362943" y="10"/>
            <a:ext cx="3829057" cy="6857990"/>
          </a:xfrm>
          <a:prstGeom prst="rect">
            <a:avLst/>
          </a:prstGeom>
        </p:spPr>
      </p:pic>
      <p:sp>
        <p:nvSpPr>
          <p:cNvPr id="18" name="Freeform 13">
            <a:extLst>
              <a:ext uri="{FF2B5EF4-FFF2-40B4-BE49-F238E27FC236}">
                <a16:creationId xmlns:a16="http://schemas.microsoft.com/office/drawing/2014/main" id="{BB82496C-9AD4-4916-BAB7-FF3CC04B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0" y="0"/>
            <a:ext cx="9807836"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48AB812C-A936-48DB-B097-FDC4042C276F}"/>
              </a:ext>
            </a:extLst>
          </p:cNvPr>
          <p:cNvSpPr>
            <a:spLocks noGrp="1"/>
          </p:cNvSpPr>
          <p:nvPr>
            <p:ph type="ctrTitle"/>
          </p:nvPr>
        </p:nvSpPr>
        <p:spPr>
          <a:xfrm>
            <a:off x="544403" y="1098388"/>
            <a:ext cx="7818540" cy="4394988"/>
          </a:xfrm>
        </p:spPr>
        <p:txBody>
          <a:bodyPr>
            <a:normAutofit/>
          </a:bodyPr>
          <a:lstStyle/>
          <a:p>
            <a:pPr algn="l"/>
            <a:r>
              <a:rPr lang="en-US" dirty="0"/>
              <a:t>Statistics for Business</a:t>
            </a:r>
          </a:p>
        </p:txBody>
      </p:sp>
      <p:sp>
        <p:nvSpPr>
          <p:cNvPr id="3" name="Subtitle 2">
            <a:extLst>
              <a:ext uri="{FF2B5EF4-FFF2-40B4-BE49-F238E27FC236}">
                <a16:creationId xmlns:a16="http://schemas.microsoft.com/office/drawing/2014/main" id="{5307ED5D-A1BA-4364-A295-E160DB3484FB}"/>
              </a:ext>
            </a:extLst>
          </p:cNvPr>
          <p:cNvSpPr>
            <a:spLocks noGrp="1"/>
          </p:cNvSpPr>
          <p:nvPr>
            <p:ph type="subTitle" idx="1"/>
          </p:nvPr>
        </p:nvSpPr>
        <p:spPr>
          <a:xfrm>
            <a:off x="544403" y="5563388"/>
            <a:ext cx="7818540" cy="742279"/>
          </a:xfrm>
        </p:spPr>
        <p:txBody>
          <a:bodyPr>
            <a:normAutofit/>
          </a:bodyPr>
          <a:lstStyle/>
          <a:p>
            <a:pPr algn="l">
              <a:lnSpc>
                <a:spcPct val="90000"/>
              </a:lnSpc>
            </a:pPr>
            <a:r>
              <a:rPr lang="en-US" dirty="0">
                <a:solidFill>
                  <a:schemeClr val="bg2"/>
                </a:solidFill>
              </a:rPr>
              <a:t>Dr. Suresh Kumar Gadi</a:t>
            </a:r>
          </a:p>
          <a:p>
            <a:pPr algn="l">
              <a:lnSpc>
                <a:spcPct val="90000"/>
              </a:lnSpc>
            </a:pPr>
            <a:r>
              <a:rPr lang="es-ES" dirty="0">
                <a:solidFill>
                  <a:schemeClr val="bg2"/>
                </a:solidFill>
              </a:rPr>
              <a:t>Universidad de las Américas Puebla</a:t>
            </a:r>
            <a:endParaRPr lang="en-US" dirty="0">
              <a:solidFill>
                <a:schemeClr val="bg2"/>
              </a:solidFill>
            </a:endParaRPr>
          </a:p>
        </p:txBody>
      </p:sp>
      <p:sp>
        <p:nvSpPr>
          <p:cNvPr id="20" name="Rectangle 19">
            <a:extLst>
              <a:ext uri="{FF2B5EF4-FFF2-40B4-BE49-F238E27FC236}">
                <a16:creationId xmlns:a16="http://schemas.microsoft.com/office/drawing/2014/main" id="{517C1286-B472-4907-9B47-E8C9FE29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16">
            <a:extLst>
              <a:ext uri="{FF2B5EF4-FFF2-40B4-BE49-F238E27FC236}">
                <a16:creationId xmlns:a16="http://schemas.microsoft.com/office/drawing/2014/main" id="{28B35564-38A4-457A-BD01-15D6F1659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33061"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80403AE2-0B84-413A-B7A8-3165F3E5E5A0}"/>
              </a:ext>
            </a:extLst>
          </p:cNvPr>
          <p:cNvSpPr/>
          <p:nvPr/>
        </p:nvSpPr>
        <p:spPr>
          <a:xfrm>
            <a:off x="544404" y="293941"/>
            <a:ext cx="4409336" cy="769441"/>
          </a:xfrm>
          <a:prstGeom prst="rect">
            <a:avLst/>
          </a:prstGeom>
          <a:noFill/>
        </p:spPr>
        <p:txBody>
          <a:bodyPr wrap="square" lIns="91440" tIns="45720" rIns="91440" bIns="45720">
            <a:spAutoFit/>
          </a:bodyPr>
          <a:lstStyle/>
          <a:p>
            <a:r>
              <a:rPr lang="en-US" sz="4400" cap="all" spc="800" dirty="0">
                <a:ln w="0"/>
                <a:solidFill>
                  <a:schemeClr val="tx2"/>
                </a:solidFill>
                <a:effectLst>
                  <a:outerShdw blurRad="38100" dist="19050" dir="2700000" algn="tl" rotWithShape="0">
                    <a:schemeClr val="dk1">
                      <a:alpha val="40000"/>
                    </a:schemeClr>
                  </a:outerShdw>
                </a:effectLst>
                <a:latin typeface="+mj-lt"/>
                <a:ea typeface="+mj-ea"/>
                <a:cs typeface="+mj-cs"/>
              </a:rPr>
              <a:t>Session 3 of</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083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C2C78-213C-4435-B54F-39F562CAB1C6}"/>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28154C53-3B0E-46FE-B9BC-206E02CC40F5}"/>
              </a:ext>
            </a:extLst>
          </p:cNvPr>
          <p:cNvSpPr>
            <a:spLocks noGrp="1"/>
          </p:cNvSpPr>
          <p:nvPr>
            <p:ph idx="1"/>
          </p:nvPr>
        </p:nvSpPr>
        <p:spPr>
          <a:xfrm>
            <a:off x="3828580" y="1354945"/>
            <a:ext cx="7601419" cy="4148110"/>
          </a:xfrm>
        </p:spPr>
        <p:txBody>
          <a:bodyPr anchor="ctr">
            <a:normAutofit/>
          </a:bodyPr>
          <a:lstStyle/>
          <a:p>
            <a:pPr marL="0" indent="0">
              <a:buNone/>
            </a:pPr>
            <a:r>
              <a:rPr lang="en-US" dirty="0"/>
              <a:t>As a portfolio manager in a small hedge fund, you’ve decided to create a new fund that will attract risk-taking investors. The fund will include five stocks of fast-growing companies that offer high growth potential.  Your team of analysts identified 20 companies that suit the profile. How many possible combinations are there for your new fund?</a:t>
            </a:r>
          </a:p>
        </p:txBody>
      </p:sp>
    </p:spTree>
    <p:extLst>
      <p:ext uri="{BB962C8B-B14F-4D97-AF65-F5344CB8AC3E}">
        <p14:creationId xmlns:p14="http://schemas.microsoft.com/office/powerpoint/2010/main" val="36642553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C2C78-213C-4435-B54F-39F562CAB1C6}"/>
              </a:ext>
            </a:extLst>
          </p:cNvPr>
          <p:cNvSpPr>
            <a:spLocks noGrp="1"/>
          </p:cNvSpPr>
          <p:nvPr>
            <p:ph type="title"/>
          </p:nvPr>
        </p:nvSpPr>
        <p:spPr>
          <a:xfrm>
            <a:off x="2895600" y="382385"/>
            <a:ext cx="8534399" cy="1413758"/>
          </a:xfrm>
        </p:spPr>
        <p:txBody>
          <a:bodyPr anchor="b">
            <a:normAutofit/>
          </a:bodyPr>
          <a:lstStyle/>
          <a:p>
            <a:pPr algn="ctr"/>
            <a:r>
              <a:rPr lang="en-US" sz="4400"/>
              <a:t>Solution</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154C53-3B0E-46FE-B9BC-206E02CC40F5}"/>
                  </a:ext>
                </a:extLst>
              </p:cNvPr>
              <p:cNvSpPr>
                <a:spLocks noGrp="1"/>
              </p:cNvSpPr>
              <p:nvPr>
                <p:ph idx="1"/>
              </p:nvPr>
            </p:nvSpPr>
            <p:spPr>
              <a:xfrm>
                <a:off x="2895600" y="2178528"/>
                <a:ext cx="8534400" cy="3701065"/>
              </a:xfrm>
            </p:spPr>
            <p:txBody>
              <a:bodyPr>
                <a:normAutofit/>
              </a:bodyPr>
              <a:lstStyle/>
              <a:p>
                <a:pPr marL="0" indent="0">
                  <a:buNone/>
                </a:pPr>
                <a:r>
                  <a:rPr lang="en-US" dirty="0"/>
                  <a:t>As a portfolio manager in a small hedge fund, you’ve decided to create a new fund that will attract risk-taking investors. The fund will include five stocks of fast-growing companies that offer high growth potential.  Your team of analysts identified 20 companies that suit the profile. How many possible combinations are there for your new fund?</a:t>
                </a:r>
              </a:p>
              <a:p>
                <a:pPr marL="0" indent="0">
                  <a:buNone/>
                </a:pPr>
                <a:endParaRPr lang="en-US" dirty="0"/>
              </a:p>
              <a:p>
                <a:pPr marL="0" indent="0">
                  <a:buNone/>
                </a:pPr>
                <a:r>
                  <a:rPr lang="en-US" dirty="0"/>
                  <a:t>Solution</a:t>
                </a:r>
              </a:p>
              <a:p>
                <a:pPr marL="0" indent="0">
                  <a:buNone/>
                </a:pPr>
                <a:r>
                  <a:rPr lang="en-US" dirty="0"/>
                  <a:t>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0</m:t>
                              </m:r>
                            </m:e>
                          </m:mr>
                          <m:mr>
                            <m:e>
                              <m:r>
                                <a:rPr lang="en-US" b="0" i="1" smtClean="0">
                                  <a:latin typeface="Cambria Math" panose="02040503050406030204" pitchFamily="18" charset="0"/>
                                </a:rPr>
                                <m:t>5</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20−5</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5!×15!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16×17×18×19×20</m:t>
                        </m:r>
                      </m:num>
                      <m:den>
                        <m:r>
                          <a:rPr lang="en-US" b="0" i="1" smtClean="0">
                            <a:latin typeface="Cambria Math" panose="02040503050406030204" pitchFamily="18" charset="0"/>
                          </a:rPr>
                          <m:t>1×2×3×4×5</m:t>
                        </m:r>
                      </m:den>
                    </m:f>
                    <m:r>
                      <a:rPr lang="en-US" b="0" i="1" smtClean="0">
                        <a:latin typeface="Cambria Math" panose="02040503050406030204" pitchFamily="18" charset="0"/>
                      </a:rPr>
                      <m:t>=16×17×3×19=15504</m:t>
                    </m:r>
                  </m:oMath>
                </a14:m>
                <a:endParaRPr lang="en-US" dirty="0"/>
              </a:p>
            </p:txBody>
          </p:sp>
        </mc:Choice>
        <mc:Fallback xmlns="">
          <p:sp>
            <p:nvSpPr>
              <p:cNvPr id="3" name="Content Placeholder 2">
                <a:extLst>
                  <a:ext uri="{FF2B5EF4-FFF2-40B4-BE49-F238E27FC236}">
                    <a16:creationId xmlns:a16="http://schemas.microsoft.com/office/drawing/2014/main" id="{28154C53-3B0E-46FE-B9BC-206E02CC40F5}"/>
                  </a:ext>
                </a:extLst>
              </p:cNvPr>
              <p:cNvSpPr>
                <a:spLocks noGrp="1" noRot="1" noChangeAspect="1" noMove="1" noResize="1" noEditPoints="1" noAdjustHandles="1" noChangeArrowheads="1" noChangeShapeType="1" noTextEdit="1"/>
              </p:cNvSpPr>
              <p:nvPr>
                <p:ph idx="1"/>
              </p:nvPr>
            </p:nvSpPr>
            <p:spPr>
              <a:xfrm>
                <a:off x="2895600" y="2178528"/>
                <a:ext cx="8534400" cy="3701065"/>
              </a:xfrm>
              <a:blipFill>
                <a:blip r:embed="rId2"/>
                <a:stretch>
                  <a:fillRect l="-714" t="-658" r="-714"/>
                </a:stretch>
              </a:blipFill>
            </p:spPr>
            <p:txBody>
              <a:bodyPr/>
              <a:lstStyle/>
              <a:p>
                <a:r>
                  <a:rPr lang="en-US">
                    <a:noFill/>
                  </a:rPr>
                  <a:t> </a:t>
                </a:r>
              </a:p>
            </p:txBody>
          </p:sp>
        </mc:Fallback>
      </mc:AlternateContent>
    </p:spTree>
    <p:extLst>
      <p:ext uri="{BB962C8B-B14F-4D97-AF65-F5344CB8AC3E}">
        <p14:creationId xmlns:p14="http://schemas.microsoft.com/office/powerpoint/2010/main" val="141082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31303-7328-481F-B5C7-98926A5A8328}"/>
              </a:ext>
            </a:extLst>
          </p:cNvPr>
          <p:cNvSpPr>
            <a:spLocks noGrp="1"/>
          </p:cNvSpPr>
          <p:nvPr>
            <p:ph type="title"/>
          </p:nvPr>
        </p:nvSpPr>
        <p:spPr>
          <a:xfrm>
            <a:off x="765051" y="382385"/>
            <a:ext cx="6015897" cy="1492132"/>
          </a:xfrm>
        </p:spPr>
        <p:txBody>
          <a:bodyPr>
            <a:normAutofit/>
          </a:bodyPr>
          <a:lstStyle/>
          <a:p>
            <a:r>
              <a:rPr lang="en-US" dirty="0"/>
              <a:t>Probability</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0C977A-28C5-48D8-A466-7C6056B088F2}"/>
                  </a:ext>
                </a:extLst>
              </p:cNvPr>
              <p:cNvSpPr>
                <a:spLocks noGrp="1"/>
              </p:cNvSpPr>
              <p:nvPr>
                <p:ph idx="1"/>
              </p:nvPr>
            </p:nvSpPr>
            <p:spPr>
              <a:xfrm>
                <a:off x="765051" y="2286001"/>
                <a:ext cx="6015897" cy="3593591"/>
              </a:xfrm>
            </p:spPr>
            <p:txBody>
              <a:bodyPr>
                <a:normAutofit/>
              </a:bodyPr>
              <a:lstStyle/>
              <a:p>
                <a:r>
                  <a:rPr lang="en-US" dirty="0"/>
                  <a:t>Examples</a:t>
                </a:r>
              </a:p>
              <a:p>
                <a:pPr lvl="1"/>
                <a:r>
                  <a:rPr lang="en-US" dirty="0"/>
                  <a:t>How likely is it going to rain on a random day?</a:t>
                </a:r>
              </a:p>
              <a:p>
                <a:pPr lvl="1"/>
                <a:r>
                  <a:rPr lang="en-US" dirty="0"/>
                  <a:t>How likely is it going to rain on a cloudy day?</a:t>
                </a:r>
              </a:p>
              <a:p>
                <a:r>
                  <a:rPr lang="en-US" dirty="0"/>
                  <a:t>Representation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dirty="0"/>
              </a:p>
              <a:p>
                <a:r>
                  <a:rPr lang="en-US" dirty="0"/>
                  <a:t>Values between 0 and 1</a:t>
                </a:r>
              </a:p>
            </p:txBody>
          </p:sp>
        </mc:Choice>
        <mc:Fallback xmlns="">
          <p:sp>
            <p:nvSpPr>
              <p:cNvPr id="3" name="Content Placeholder 2">
                <a:extLst>
                  <a:ext uri="{FF2B5EF4-FFF2-40B4-BE49-F238E27FC236}">
                    <a16:creationId xmlns:a16="http://schemas.microsoft.com/office/drawing/2014/main" id="{7B0C977A-28C5-48D8-A466-7C6056B088F2}"/>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913" t="-678"/>
                </a:stretch>
              </a:blipFill>
            </p:spPr>
            <p:txBody>
              <a:bodyPr/>
              <a:lstStyle/>
              <a:p>
                <a:r>
                  <a:rPr lang="en-US">
                    <a:noFill/>
                  </a:rPr>
                  <a:t> </a:t>
                </a:r>
              </a:p>
            </p:txBody>
          </p:sp>
        </mc:Fallback>
      </mc:AlternateContent>
      <p:pic>
        <p:nvPicPr>
          <p:cNvPr id="5" name="Picture 4" descr="Two dice rolling in mid-air">
            <a:extLst>
              <a:ext uri="{FF2B5EF4-FFF2-40B4-BE49-F238E27FC236}">
                <a16:creationId xmlns:a16="http://schemas.microsoft.com/office/drawing/2014/main" id="{6214B682-CE1A-4B8C-9F6F-B69B919B9463}"/>
              </a:ext>
            </a:extLst>
          </p:cNvPr>
          <p:cNvPicPr>
            <a:picLocks noChangeAspect="1"/>
          </p:cNvPicPr>
          <p:nvPr/>
        </p:nvPicPr>
        <p:blipFill rotWithShape="1">
          <a:blip r:embed="rId3"/>
          <a:srcRect l="27092" r="25817" b="-2"/>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61476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Magnifying glass on clear background">
            <a:extLst>
              <a:ext uri="{FF2B5EF4-FFF2-40B4-BE49-F238E27FC236}">
                <a16:creationId xmlns:a16="http://schemas.microsoft.com/office/drawing/2014/main" id="{5D64340F-00A6-4F1D-BAF0-45B3333E9BE1}"/>
              </a:ext>
            </a:extLst>
          </p:cNvPr>
          <p:cNvPicPr>
            <a:picLocks noChangeAspect="1"/>
          </p:cNvPicPr>
          <p:nvPr/>
        </p:nvPicPr>
        <p:blipFill rotWithShape="1">
          <a:blip r:embed="rId2"/>
          <a:srcRect l="39520" r="13240" b="-1"/>
          <a:stretch/>
        </p:blipFill>
        <p:spPr>
          <a:xfrm>
            <a:off x="7338646" y="10"/>
            <a:ext cx="4853354" cy="6857990"/>
          </a:xfrm>
          <a:prstGeom prst="rect">
            <a:avLst/>
          </a:prstGeom>
        </p:spPr>
      </p:pic>
      <p:sp>
        <p:nvSpPr>
          <p:cNvPr id="14"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A41AEB6-1250-4C61-A109-6C58238787CD}"/>
              </a:ext>
            </a:extLst>
          </p:cNvPr>
          <p:cNvSpPr>
            <a:spLocks noGrp="1"/>
          </p:cNvSpPr>
          <p:nvPr>
            <p:ph type="title"/>
          </p:nvPr>
        </p:nvSpPr>
        <p:spPr>
          <a:xfrm>
            <a:off x="765051" y="382385"/>
            <a:ext cx="6015897" cy="1492132"/>
          </a:xfrm>
        </p:spPr>
        <p:txBody>
          <a:bodyPr>
            <a:normAutofit/>
          </a:bodyPr>
          <a:lstStyle/>
          <a:p>
            <a:r>
              <a:rPr lang="en-US"/>
              <a:t>Terminology</a:t>
            </a:r>
            <a:endParaRPr lang="en-US" dirty="0"/>
          </a:p>
        </p:txBody>
      </p:sp>
      <p:sp>
        <p:nvSpPr>
          <p:cNvPr id="15"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72BF876-AF7A-4B9C-8A28-5E4569EE3DF8}"/>
              </a:ext>
            </a:extLst>
          </p:cNvPr>
          <p:cNvSpPr>
            <a:spLocks noGrp="1"/>
          </p:cNvSpPr>
          <p:nvPr>
            <p:ph idx="1"/>
          </p:nvPr>
        </p:nvSpPr>
        <p:spPr>
          <a:xfrm>
            <a:off x="765051" y="2286001"/>
            <a:ext cx="6015897" cy="3593591"/>
          </a:xfrm>
        </p:spPr>
        <p:txBody>
          <a:bodyPr>
            <a:normAutofit/>
          </a:bodyPr>
          <a:lstStyle/>
          <a:p>
            <a:r>
              <a:rPr lang="en-US"/>
              <a:t>Experiment</a:t>
            </a:r>
          </a:p>
          <a:p>
            <a:r>
              <a:rPr lang="en-US"/>
              <a:t>Random experiment</a:t>
            </a:r>
          </a:p>
          <a:p>
            <a:r>
              <a:rPr lang="en-US"/>
              <a:t>Sample space</a:t>
            </a:r>
          </a:p>
          <a:p>
            <a:r>
              <a:rPr lang="en-US"/>
              <a:t>Outcome</a:t>
            </a:r>
          </a:p>
          <a:p>
            <a:r>
              <a:rPr lang="en-US"/>
              <a:t>Event</a:t>
            </a:r>
          </a:p>
          <a:p>
            <a:r>
              <a:rPr lang="en-US"/>
              <a:t>Trail</a:t>
            </a:r>
            <a:endParaRPr lang="en-US" dirty="0"/>
          </a:p>
        </p:txBody>
      </p:sp>
    </p:spTree>
    <p:extLst>
      <p:ext uri="{BB962C8B-B14F-4D97-AF65-F5344CB8AC3E}">
        <p14:creationId xmlns:p14="http://schemas.microsoft.com/office/powerpoint/2010/main" val="19703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918-C5EA-44A4-9C31-BC629E45DB0D}"/>
              </a:ext>
            </a:extLst>
          </p:cNvPr>
          <p:cNvSpPr>
            <a:spLocks noGrp="1"/>
          </p:cNvSpPr>
          <p:nvPr>
            <p:ph type="title"/>
          </p:nvPr>
        </p:nvSpPr>
        <p:spPr/>
        <p:txBody>
          <a:bodyPr/>
          <a:lstStyle/>
          <a:p>
            <a:r>
              <a:rPr lang="en-US" dirty="0"/>
              <a:t>Sample space representation</a:t>
            </a:r>
          </a:p>
        </p:txBody>
      </p:sp>
      <p:graphicFrame>
        <p:nvGraphicFramePr>
          <p:cNvPr id="15" name="Content Placeholder 2">
            <a:extLst>
              <a:ext uri="{FF2B5EF4-FFF2-40B4-BE49-F238E27FC236}">
                <a16:creationId xmlns:a16="http://schemas.microsoft.com/office/drawing/2014/main" id="{ACE06EBC-84D6-4EA1-947A-349A96F31297}"/>
              </a:ext>
            </a:extLst>
          </p:cNvPr>
          <p:cNvGraphicFramePr>
            <a:graphicFrameLocks noGrp="1"/>
          </p:cNvGraphicFramePr>
          <p:nvPr>
            <p:ph idx="1"/>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53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6D63-553F-4ED3-8AB0-BAC9E02A9FB1}"/>
              </a:ext>
            </a:extLst>
          </p:cNvPr>
          <p:cNvSpPr>
            <a:spLocks noGrp="1"/>
          </p:cNvSpPr>
          <p:nvPr>
            <p:ph type="title"/>
          </p:nvPr>
        </p:nvSpPr>
        <p:spPr/>
        <p:txBody>
          <a:bodyPr/>
          <a:lstStyle/>
          <a:p>
            <a:r>
              <a:rPr lang="en-US" dirty="0"/>
              <a:t>Example</a:t>
            </a:r>
            <a:br>
              <a:rPr lang="en-US" dirty="0"/>
            </a:br>
            <a:r>
              <a:rPr lang="en-US" dirty="0"/>
              <a:t>List of possible outcomes</a:t>
            </a:r>
          </a:p>
        </p:txBody>
      </p:sp>
      <p:graphicFrame>
        <p:nvGraphicFramePr>
          <p:cNvPr id="4" name="Table 4">
            <a:extLst>
              <a:ext uri="{FF2B5EF4-FFF2-40B4-BE49-F238E27FC236}">
                <a16:creationId xmlns:a16="http://schemas.microsoft.com/office/drawing/2014/main" id="{C90D856F-0AEB-4BB6-BD1E-9F2AB598B9F6}"/>
              </a:ext>
            </a:extLst>
          </p:cNvPr>
          <p:cNvGraphicFramePr>
            <a:graphicFrameLocks noGrp="1"/>
          </p:cNvGraphicFramePr>
          <p:nvPr>
            <p:ph idx="1"/>
            <p:extLst>
              <p:ext uri="{D42A27DB-BD31-4B8C-83A1-F6EECF244321}">
                <p14:modId xmlns:p14="http://schemas.microsoft.com/office/powerpoint/2010/main" val="3324632545"/>
              </p:ext>
            </p:extLst>
          </p:nvPr>
        </p:nvGraphicFramePr>
        <p:xfrm>
          <a:off x="1250950" y="2286000"/>
          <a:ext cx="10179048" cy="2966720"/>
        </p:xfrm>
        <a:graphic>
          <a:graphicData uri="http://schemas.openxmlformats.org/drawingml/2006/table">
            <a:tbl>
              <a:tblPr firstRow="1" bandRow="1">
                <a:tableStyleId>{9D7B26C5-4107-4FEC-AEDC-1716B250A1EF}</a:tableStyleId>
              </a:tblPr>
              <a:tblGrid>
                <a:gridCol w="1272381">
                  <a:extLst>
                    <a:ext uri="{9D8B030D-6E8A-4147-A177-3AD203B41FA5}">
                      <a16:colId xmlns:a16="http://schemas.microsoft.com/office/drawing/2014/main" val="3275566190"/>
                    </a:ext>
                  </a:extLst>
                </a:gridCol>
                <a:gridCol w="1272381">
                  <a:extLst>
                    <a:ext uri="{9D8B030D-6E8A-4147-A177-3AD203B41FA5}">
                      <a16:colId xmlns:a16="http://schemas.microsoft.com/office/drawing/2014/main" val="2288522447"/>
                    </a:ext>
                  </a:extLst>
                </a:gridCol>
                <a:gridCol w="1272381">
                  <a:extLst>
                    <a:ext uri="{9D8B030D-6E8A-4147-A177-3AD203B41FA5}">
                      <a16:colId xmlns:a16="http://schemas.microsoft.com/office/drawing/2014/main" val="3396053955"/>
                    </a:ext>
                  </a:extLst>
                </a:gridCol>
                <a:gridCol w="1272381">
                  <a:extLst>
                    <a:ext uri="{9D8B030D-6E8A-4147-A177-3AD203B41FA5}">
                      <a16:colId xmlns:a16="http://schemas.microsoft.com/office/drawing/2014/main" val="3517262188"/>
                    </a:ext>
                  </a:extLst>
                </a:gridCol>
                <a:gridCol w="1272381">
                  <a:extLst>
                    <a:ext uri="{9D8B030D-6E8A-4147-A177-3AD203B41FA5}">
                      <a16:colId xmlns:a16="http://schemas.microsoft.com/office/drawing/2014/main" val="2924464485"/>
                    </a:ext>
                  </a:extLst>
                </a:gridCol>
                <a:gridCol w="1272381">
                  <a:extLst>
                    <a:ext uri="{9D8B030D-6E8A-4147-A177-3AD203B41FA5}">
                      <a16:colId xmlns:a16="http://schemas.microsoft.com/office/drawing/2014/main" val="4084508303"/>
                    </a:ext>
                  </a:extLst>
                </a:gridCol>
                <a:gridCol w="1272381">
                  <a:extLst>
                    <a:ext uri="{9D8B030D-6E8A-4147-A177-3AD203B41FA5}">
                      <a16:colId xmlns:a16="http://schemas.microsoft.com/office/drawing/2014/main" val="132290086"/>
                    </a:ext>
                  </a:extLst>
                </a:gridCol>
                <a:gridCol w="1272381">
                  <a:extLst>
                    <a:ext uri="{9D8B030D-6E8A-4147-A177-3AD203B41FA5}">
                      <a16:colId xmlns:a16="http://schemas.microsoft.com/office/drawing/2014/main" val="1000464444"/>
                    </a:ext>
                  </a:extLst>
                </a:gridCol>
              </a:tblGrid>
              <a:tr h="370840">
                <a:tc>
                  <a:txBody>
                    <a:bodyPr/>
                    <a:lstStyle/>
                    <a:p>
                      <a:pPr algn="ctr"/>
                      <a:endParaRPr lang="en-US" b="0" dirty="0"/>
                    </a:p>
                  </a:txBody>
                  <a:tcPr anchor="ctr"/>
                </a:tc>
                <a:tc gridSpan="7">
                  <a:txBody>
                    <a:bodyPr/>
                    <a:lstStyle/>
                    <a:p>
                      <a:pPr algn="ctr"/>
                      <a:r>
                        <a:rPr lang="en-US" b="0" dirty="0"/>
                        <a:t>Die 2</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68637733"/>
                  </a:ext>
                </a:extLst>
              </a:tr>
              <a:tr h="370840">
                <a:tc rowSpan="7">
                  <a:txBody>
                    <a:bodyPr/>
                    <a:lstStyle/>
                    <a:p>
                      <a:pPr algn="ctr"/>
                      <a:r>
                        <a:rPr lang="en-US" dirty="0"/>
                        <a:t>Die 1</a:t>
                      </a:r>
                    </a:p>
                  </a:txBody>
                  <a:tcPr vert="vert270" anchor="ctr"/>
                </a:tc>
                <a:tc>
                  <a:txBody>
                    <a:bodyPr/>
                    <a:lstStyle/>
                    <a:p>
                      <a:pPr algn="ctr"/>
                      <a:endParaRPr lang="en-US" dirty="0"/>
                    </a:p>
                  </a:txBody>
                  <a:tcPr anchor="ctr"/>
                </a:tc>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6</a:t>
                      </a:r>
                    </a:p>
                  </a:txBody>
                  <a:tcPr anchor="ctr"/>
                </a:tc>
                <a:extLst>
                  <a:ext uri="{0D108BD9-81ED-4DB2-BD59-A6C34878D82A}">
                    <a16:rowId xmlns:a16="http://schemas.microsoft.com/office/drawing/2014/main" val="3905887208"/>
                  </a:ext>
                </a:extLst>
              </a:tr>
              <a:tr h="370840">
                <a:tc vMerge="1">
                  <a:txBody>
                    <a:bodyPr/>
                    <a:lstStyle/>
                    <a:p>
                      <a:endParaRPr lang="en-US" dirty="0"/>
                    </a:p>
                  </a:txBody>
                  <a:tcPr/>
                </a:tc>
                <a:tc>
                  <a:txBody>
                    <a:bodyPr/>
                    <a:lstStyle/>
                    <a:p>
                      <a:pPr algn="ctr"/>
                      <a:r>
                        <a:rPr lang="en-US" dirty="0"/>
                        <a:t>1</a:t>
                      </a:r>
                    </a:p>
                  </a:txBody>
                  <a:tcPr anchor="ctr"/>
                </a:tc>
                <a:tc>
                  <a:txBody>
                    <a:bodyPr/>
                    <a:lstStyle/>
                    <a:p>
                      <a:pPr algn="ctr"/>
                      <a:r>
                        <a:rPr lang="en-US" dirty="0">
                          <a:highlight>
                            <a:srgbClr val="FFFF00"/>
                          </a:highlight>
                        </a:rPr>
                        <a:t>1, 1</a:t>
                      </a:r>
                    </a:p>
                  </a:txBody>
                  <a:tcPr anchor="ctr"/>
                </a:tc>
                <a:tc>
                  <a:txBody>
                    <a:bodyPr/>
                    <a:lstStyle/>
                    <a:p>
                      <a:pPr algn="ctr"/>
                      <a:r>
                        <a:rPr lang="en-US" dirty="0">
                          <a:highlight>
                            <a:srgbClr val="FFFF00"/>
                          </a:highlight>
                        </a:rPr>
                        <a:t>1, 2</a:t>
                      </a:r>
                    </a:p>
                  </a:txBody>
                  <a:tcPr anchor="ctr"/>
                </a:tc>
                <a:tc>
                  <a:txBody>
                    <a:bodyPr/>
                    <a:lstStyle/>
                    <a:p>
                      <a:pPr algn="ctr"/>
                      <a:r>
                        <a:rPr lang="en-US" dirty="0">
                          <a:highlight>
                            <a:srgbClr val="FFFF00"/>
                          </a:highlight>
                        </a:rPr>
                        <a:t>1, 3</a:t>
                      </a:r>
                    </a:p>
                  </a:txBody>
                  <a:tcPr anchor="ctr"/>
                </a:tc>
                <a:tc>
                  <a:txBody>
                    <a:bodyPr/>
                    <a:lstStyle/>
                    <a:p>
                      <a:pPr algn="ctr"/>
                      <a:r>
                        <a:rPr lang="en-US" dirty="0">
                          <a:highlight>
                            <a:srgbClr val="FFFF00"/>
                          </a:highlight>
                        </a:rPr>
                        <a:t>1, 4</a:t>
                      </a:r>
                    </a:p>
                  </a:txBody>
                  <a:tcPr anchor="ctr"/>
                </a:tc>
                <a:tc>
                  <a:txBody>
                    <a:bodyPr/>
                    <a:lstStyle/>
                    <a:p>
                      <a:pPr algn="ctr"/>
                      <a:r>
                        <a:rPr lang="en-US" dirty="0">
                          <a:highlight>
                            <a:srgbClr val="FFFF00"/>
                          </a:highlight>
                        </a:rPr>
                        <a:t>1, 5</a:t>
                      </a:r>
                    </a:p>
                  </a:txBody>
                  <a:tcPr anchor="ctr"/>
                </a:tc>
                <a:tc>
                  <a:txBody>
                    <a:bodyPr/>
                    <a:lstStyle/>
                    <a:p>
                      <a:pPr algn="ctr"/>
                      <a:r>
                        <a:rPr lang="en-US" dirty="0">
                          <a:highlight>
                            <a:srgbClr val="FFFF00"/>
                          </a:highlight>
                        </a:rPr>
                        <a:t>1, 6</a:t>
                      </a:r>
                    </a:p>
                  </a:txBody>
                  <a:tcPr anchor="ctr"/>
                </a:tc>
                <a:extLst>
                  <a:ext uri="{0D108BD9-81ED-4DB2-BD59-A6C34878D82A}">
                    <a16:rowId xmlns:a16="http://schemas.microsoft.com/office/drawing/2014/main" val="1888120743"/>
                  </a:ext>
                </a:extLst>
              </a:tr>
              <a:tr h="370840">
                <a:tc vMerge="1">
                  <a:txBody>
                    <a:bodyPr/>
                    <a:lstStyle/>
                    <a:p>
                      <a:endParaRPr lang="en-US" dirty="0"/>
                    </a:p>
                  </a:txBody>
                  <a:tcPr/>
                </a:tc>
                <a:tc>
                  <a:txBody>
                    <a:bodyPr/>
                    <a:lstStyle/>
                    <a:p>
                      <a:pPr algn="ctr"/>
                      <a:r>
                        <a:rPr lang="en-US" dirty="0"/>
                        <a:t>2</a:t>
                      </a:r>
                    </a:p>
                  </a:txBody>
                  <a:tcPr anchor="ctr"/>
                </a:tc>
                <a:tc>
                  <a:txBody>
                    <a:bodyPr/>
                    <a:lstStyle/>
                    <a:p>
                      <a:pPr algn="ctr"/>
                      <a:r>
                        <a:rPr lang="en-US" dirty="0">
                          <a:highlight>
                            <a:srgbClr val="FFFF00"/>
                          </a:highlight>
                        </a:rPr>
                        <a:t>2, 1</a:t>
                      </a:r>
                    </a:p>
                  </a:txBody>
                  <a:tcPr anchor="ctr"/>
                </a:tc>
                <a:tc>
                  <a:txBody>
                    <a:bodyPr/>
                    <a:lstStyle/>
                    <a:p>
                      <a:pPr algn="ctr"/>
                      <a:r>
                        <a:rPr lang="en-US" dirty="0">
                          <a:highlight>
                            <a:srgbClr val="FFFF00"/>
                          </a:highlight>
                        </a:rPr>
                        <a:t>2, 2</a:t>
                      </a:r>
                    </a:p>
                  </a:txBody>
                  <a:tcPr anchor="ctr"/>
                </a:tc>
                <a:tc>
                  <a:txBody>
                    <a:bodyPr/>
                    <a:lstStyle/>
                    <a:p>
                      <a:pPr algn="ctr"/>
                      <a:r>
                        <a:rPr lang="en-US" dirty="0">
                          <a:highlight>
                            <a:srgbClr val="FFFF00"/>
                          </a:highlight>
                        </a:rPr>
                        <a:t>2, 3</a:t>
                      </a:r>
                    </a:p>
                  </a:txBody>
                  <a:tcPr anchor="ctr"/>
                </a:tc>
                <a:tc>
                  <a:txBody>
                    <a:bodyPr/>
                    <a:lstStyle/>
                    <a:p>
                      <a:pPr algn="ctr"/>
                      <a:r>
                        <a:rPr lang="en-US" dirty="0">
                          <a:highlight>
                            <a:srgbClr val="FFFF00"/>
                          </a:highlight>
                        </a:rPr>
                        <a:t>2, 4</a:t>
                      </a:r>
                    </a:p>
                  </a:txBody>
                  <a:tcPr anchor="ctr"/>
                </a:tc>
                <a:tc>
                  <a:txBody>
                    <a:bodyPr/>
                    <a:lstStyle/>
                    <a:p>
                      <a:pPr algn="ctr"/>
                      <a:r>
                        <a:rPr lang="en-US" dirty="0">
                          <a:highlight>
                            <a:srgbClr val="FFFF00"/>
                          </a:highlight>
                        </a:rPr>
                        <a:t>2, 5</a:t>
                      </a:r>
                    </a:p>
                  </a:txBody>
                  <a:tcPr anchor="ctr"/>
                </a:tc>
                <a:tc>
                  <a:txBody>
                    <a:bodyPr/>
                    <a:lstStyle/>
                    <a:p>
                      <a:pPr algn="ctr"/>
                      <a:r>
                        <a:rPr lang="en-US" dirty="0">
                          <a:highlight>
                            <a:srgbClr val="FFFF00"/>
                          </a:highlight>
                        </a:rPr>
                        <a:t>2, 6</a:t>
                      </a:r>
                    </a:p>
                  </a:txBody>
                  <a:tcPr anchor="ctr"/>
                </a:tc>
                <a:extLst>
                  <a:ext uri="{0D108BD9-81ED-4DB2-BD59-A6C34878D82A}">
                    <a16:rowId xmlns:a16="http://schemas.microsoft.com/office/drawing/2014/main" val="2192196651"/>
                  </a:ext>
                </a:extLst>
              </a:tr>
              <a:tr h="370840">
                <a:tc vMerge="1">
                  <a:txBody>
                    <a:bodyPr/>
                    <a:lstStyle/>
                    <a:p>
                      <a:endParaRPr lang="en-US" dirty="0"/>
                    </a:p>
                  </a:txBody>
                  <a:tcPr/>
                </a:tc>
                <a:tc>
                  <a:txBody>
                    <a:bodyPr/>
                    <a:lstStyle/>
                    <a:p>
                      <a:pPr algn="ctr"/>
                      <a:r>
                        <a:rPr lang="en-US" dirty="0"/>
                        <a:t>3</a:t>
                      </a:r>
                    </a:p>
                  </a:txBody>
                  <a:tcPr anchor="ctr"/>
                </a:tc>
                <a:tc>
                  <a:txBody>
                    <a:bodyPr/>
                    <a:lstStyle/>
                    <a:p>
                      <a:pPr algn="ctr"/>
                      <a:r>
                        <a:rPr lang="en-US" dirty="0">
                          <a:highlight>
                            <a:srgbClr val="FFFF00"/>
                          </a:highlight>
                        </a:rPr>
                        <a:t>3, 1</a:t>
                      </a:r>
                    </a:p>
                  </a:txBody>
                  <a:tcPr anchor="ctr"/>
                </a:tc>
                <a:tc>
                  <a:txBody>
                    <a:bodyPr/>
                    <a:lstStyle/>
                    <a:p>
                      <a:pPr algn="ctr"/>
                      <a:r>
                        <a:rPr lang="en-US" dirty="0">
                          <a:highlight>
                            <a:srgbClr val="FFFF00"/>
                          </a:highlight>
                        </a:rPr>
                        <a:t>3, 2</a:t>
                      </a:r>
                    </a:p>
                  </a:txBody>
                  <a:tcPr anchor="ctr"/>
                </a:tc>
                <a:tc>
                  <a:txBody>
                    <a:bodyPr/>
                    <a:lstStyle/>
                    <a:p>
                      <a:pPr algn="ctr"/>
                      <a:r>
                        <a:rPr lang="en-US" dirty="0">
                          <a:highlight>
                            <a:srgbClr val="FFFF00"/>
                          </a:highlight>
                        </a:rPr>
                        <a:t>3, 3</a:t>
                      </a:r>
                    </a:p>
                  </a:txBody>
                  <a:tcPr anchor="ctr"/>
                </a:tc>
                <a:tc>
                  <a:txBody>
                    <a:bodyPr/>
                    <a:lstStyle/>
                    <a:p>
                      <a:pPr algn="ctr"/>
                      <a:r>
                        <a:rPr lang="en-US" dirty="0">
                          <a:highlight>
                            <a:srgbClr val="FFFF00"/>
                          </a:highlight>
                        </a:rPr>
                        <a:t>3, 4</a:t>
                      </a:r>
                    </a:p>
                  </a:txBody>
                  <a:tcPr anchor="ctr"/>
                </a:tc>
                <a:tc>
                  <a:txBody>
                    <a:bodyPr/>
                    <a:lstStyle/>
                    <a:p>
                      <a:pPr algn="ctr"/>
                      <a:r>
                        <a:rPr lang="en-US" dirty="0">
                          <a:highlight>
                            <a:srgbClr val="FFFF00"/>
                          </a:highlight>
                        </a:rPr>
                        <a:t>3, 5</a:t>
                      </a:r>
                    </a:p>
                  </a:txBody>
                  <a:tcPr anchor="ctr"/>
                </a:tc>
                <a:tc>
                  <a:txBody>
                    <a:bodyPr/>
                    <a:lstStyle/>
                    <a:p>
                      <a:pPr algn="ctr"/>
                      <a:r>
                        <a:rPr lang="en-US" dirty="0">
                          <a:highlight>
                            <a:srgbClr val="FFFF00"/>
                          </a:highlight>
                        </a:rPr>
                        <a:t>3, 6</a:t>
                      </a:r>
                    </a:p>
                  </a:txBody>
                  <a:tcPr anchor="ctr"/>
                </a:tc>
                <a:extLst>
                  <a:ext uri="{0D108BD9-81ED-4DB2-BD59-A6C34878D82A}">
                    <a16:rowId xmlns:a16="http://schemas.microsoft.com/office/drawing/2014/main" val="3541604518"/>
                  </a:ext>
                </a:extLst>
              </a:tr>
              <a:tr h="370840">
                <a:tc vMerge="1">
                  <a:txBody>
                    <a:bodyPr/>
                    <a:lstStyle/>
                    <a:p>
                      <a:endParaRPr lang="en-US" dirty="0"/>
                    </a:p>
                  </a:txBody>
                  <a:tcPr/>
                </a:tc>
                <a:tc>
                  <a:txBody>
                    <a:bodyPr/>
                    <a:lstStyle/>
                    <a:p>
                      <a:pPr algn="ctr"/>
                      <a:r>
                        <a:rPr lang="en-US" dirty="0"/>
                        <a:t>4</a:t>
                      </a:r>
                    </a:p>
                  </a:txBody>
                  <a:tcPr anchor="ctr"/>
                </a:tc>
                <a:tc>
                  <a:txBody>
                    <a:bodyPr/>
                    <a:lstStyle/>
                    <a:p>
                      <a:pPr algn="ctr"/>
                      <a:r>
                        <a:rPr lang="en-US" dirty="0">
                          <a:highlight>
                            <a:srgbClr val="FFFF00"/>
                          </a:highlight>
                        </a:rPr>
                        <a:t>4, 1</a:t>
                      </a:r>
                    </a:p>
                  </a:txBody>
                  <a:tcPr anchor="ctr"/>
                </a:tc>
                <a:tc>
                  <a:txBody>
                    <a:bodyPr/>
                    <a:lstStyle/>
                    <a:p>
                      <a:pPr algn="ctr"/>
                      <a:r>
                        <a:rPr lang="en-US" dirty="0">
                          <a:highlight>
                            <a:srgbClr val="FFFF00"/>
                          </a:highlight>
                        </a:rPr>
                        <a:t>4, 2</a:t>
                      </a:r>
                    </a:p>
                  </a:txBody>
                  <a:tcPr anchor="ctr"/>
                </a:tc>
                <a:tc>
                  <a:txBody>
                    <a:bodyPr/>
                    <a:lstStyle/>
                    <a:p>
                      <a:pPr algn="ctr"/>
                      <a:r>
                        <a:rPr lang="en-US" dirty="0">
                          <a:highlight>
                            <a:srgbClr val="FFFF00"/>
                          </a:highlight>
                        </a:rPr>
                        <a:t>4, 3</a:t>
                      </a:r>
                    </a:p>
                  </a:txBody>
                  <a:tcPr anchor="ctr"/>
                </a:tc>
                <a:tc>
                  <a:txBody>
                    <a:bodyPr/>
                    <a:lstStyle/>
                    <a:p>
                      <a:pPr algn="ctr"/>
                      <a:r>
                        <a:rPr lang="en-US" dirty="0">
                          <a:highlight>
                            <a:srgbClr val="FFFF00"/>
                          </a:highlight>
                        </a:rPr>
                        <a:t>4, 4</a:t>
                      </a:r>
                    </a:p>
                  </a:txBody>
                  <a:tcPr anchor="ctr"/>
                </a:tc>
                <a:tc>
                  <a:txBody>
                    <a:bodyPr/>
                    <a:lstStyle/>
                    <a:p>
                      <a:pPr algn="ctr"/>
                      <a:r>
                        <a:rPr lang="en-US" dirty="0">
                          <a:highlight>
                            <a:srgbClr val="FFFF00"/>
                          </a:highlight>
                        </a:rPr>
                        <a:t>4, 5</a:t>
                      </a:r>
                    </a:p>
                  </a:txBody>
                  <a:tcPr anchor="ctr"/>
                </a:tc>
                <a:tc>
                  <a:txBody>
                    <a:bodyPr/>
                    <a:lstStyle/>
                    <a:p>
                      <a:pPr algn="ctr"/>
                      <a:r>
                        <a:rPr lang="en-US" dirty="0">
                          <a:highlight>
                            <a:srgbClr val="FFFF00"/>
                          </a:highlight>
                        </a:rPr>
                        <a:t>4, 6</a:t>
                      </a:r>
                    </a:p>
                  </a:txBody>
                  <a:tcPr anchor="ctr"/>
                </a:tc>
                <a:extLst>
                  <a:ext uri="{0D108BD9-81ED-4DB2-BD59-A6C34878D82A}">
                    <a16:rowId xmlns:a16="http://schemas.microsoft.com/office/drawing/2014/main" val="103911566"/>
                  </a:ext>
                </a:extLst>
              </a:tr>
              <a:tr h="370840">
                <a:tc vMerge="1">
                  <a:txBody>
                    <a:bodyPr/>
                    <a:lstStyle/>
                    <a:p>
                      <a:endParaRPr lang="en-US" dirty="0"/>
                    </a:p>
                  </a:txBody>
                  <a:tcPr/>
                </a:tc>
                <a:tc>
                  <a:txBody>
                    <a:bodyPr/>
                    <a:lstStyle/>
                    <a:p>
                      <a:pPr algn="ctr"/>
                      <a:r>
                        <a:rPr lang="en-US" dirty="0"/>
                        <a:t>5</a:t>
                      </a:r>
                    </a:p>
                  </a:txBody>
                  <a:tcPr anchor="ctr"/>
                </a:tc>
                <a:tc>
                  <a:txBody>
                    <a:bodyPr/>
                    <a:lstStyle/>
                    <a:p>
                      <a:pPr algn="ctr"/>
                      <a:r>
                        <a:rPr lang="en-US" dirty="0">
                          <a:highlight>
                            <a:srgbClr val="FFFF00"/>
                          </a:highlight>
                        </a:rPr>
                        <a:t>5, 1</a:t>
                      </a:r>
                    </a:p>
                  </a:txBody>
                  <a:tcPr anchor="ctr"/>
                </a:tc>
                <a:tc>
                  <a:txBody>
                    <a:bodyPr/>
                    <a:lstStyle/>
                    <a:p>
                      <a:pPr algn="ctr"/>
                      <a:r>
                        <a:rPr lang="en-US" dirty="0">
                          <a:highlight>
                            <a:srgbClr val="FFFF00"/>
                          </a:highlight>
                        </a:rPr>
                        <a:t>5, 2</a:t>
                      </a:r>
                    </a:p>
                  </a:txBody>
                  <a:tcPr anchor="ctr"/>
                </a:tc>
                <a:tc>
                  <a:txBody>
                    <a:bodyPr/>
                    <a:lstStyle/>
                    <a:p>
                      <a:pPr algn="ctr"/>
                      <a:r>
                        <a:rPr lang="en-US" dirty="0">
                          <a:highlight>
                            <a:srgbClr val="FFFF00"/>
                          </a:highlight>
                        </a:rPr>
                        <a:t>5, 3</a:t>
                      </a:r>
                    </a:p>
                  </a:txBody>
                  <a:tcPr anchor="ctr"/>
                </a:tc>
                <a:tc>
                  <a:txBody>
                    <a:bodyPr/>
                    <a:lstStyle/>
                    <a:p>
                      <a:pPr algn="ctr"/>
                      <a:r>
                        <a:rPr lang="en-US" dirty="0">
                          <a:highlight>
                            <a:srgbClr val="FFFF00"/>
                          </a:highlight>
                        </a:rPr>
                        <a:t>5, 4</a:t>
                      </a:r>
                    </a:p>
                  </a:txBody>
                  <a:tcPr anchor="ctr"/>
                </a:tc>
                <a:tc>
                  <a:txBody>
                    <a:bodyPr/>
                    <a:lstStyle/>
                    <a:p>
                      <a:pPr algn="ctr"/>
                      <a:r>
                        <a:rPr lang="en-US" dirty="0">
                          <a:highlight>
                            <a:srgbClr val="FFFF00"/>
                          </a:highlight>
                        </a:rPr>
                        <a:t>5, 5</a:t>
                      </a:r>
                    </a:p>
                  </a:txBody>
                  <a:tcPr anchor="ctr"/>
                </a:tc>
                <a:tc>
                  <a:txBody>
                    <a:bodyPr/>
                    <a:lstStyle/>
                    <a:p>
                      <a:pPr algn="ctr"/>
                      <a:r>
                        <a:rPr lang="en-US" dirty="0">
                          <a:highlight>
                            <a:srgbClr val="FFFF00"/>
                          </a:highlight>
                        </a:rPr>
                        <a:t>5, 6</a:t>
                      </a:r>
                    </a:p>
                  </a:txBody>
                  <a:tcPr anchor="ctr"/>
                </a:tc>
                <a:extLst>
                  <a:ext uri="{0D108BD9-81ED-4DB2-BD59-A6C34878D82A}">
                    <a16:rowId xmlns:a16="http://schemas.microsoft.com/office/drawing/2014/main" val="581871173"/>
                  </a:ext>
                </a:extLst>
              </a:tr>
              <a:tr h="370840">
                <a:tc vMerge="1">
                  <a:txBody>
                    <a:bodyPr/>
                    <a:lstStyle/>
                    <a:p>
                      <a:endParaRPr lang="en-US" dirty="0"/>
                    </a:p>
                  </a:txBody>
                  <a:tcPr/>
                </a:tc>
                <a:tc>
                  <a:txBody>
                    <a:bodyPr/>
                    <a:lstStyle/>
                    <a:p>
                      <a:pPr algn="ctr"/>
                      <a:r>
                        <a:rPr lang="en-US" dirty="0"/>
                        <a:t>6</a:t>
                      </a:r>
                    </a:p>
                  </a:txBody>
                  <a:tcPr anchor="ctr"/>
                </a:tc>
                <a:tc>
                  <a:txBody>
                    <a:bodyPr/>
                    <a:lstStyle/>
                    <a:p>
                      <a:pPr algn="ctr"/>
                      <a:r>
                        <a:rPr lang="en-US" dirty="0">
                          <a:highlight>
                            <a:srgbClr val="FFFF00"/>
                          </a:highlight>
                        </a:rPr>
                        <a:t>6, 1</a:t>
                      </a:r>
                    </a:p>
                  </a:txBody>
                  <a:tcPr anchor="ctr"/>
                </a:tc>
                <a:tc>
                  <a:txBody>
                    <a:bodyPr/>
                    <a:lstStyle/>
                    <a:p>
                      <a:pPr algn="ctr"/>
                      <a:r>
                        <a:rPr lang="en-US" dirty="0">
                          <a:highlight>
                            <a:srgbClr val="FFFF00"/>
                          </a:highlight>
                        </a:rPr>
                        <a:t>6, 2</a:t>
                      </a:r>
                    </a:p>
                  </a:txBody>
                  <a:tcPr anchor="ctr"/>
                </a:tc>
                <a:tc>
                  <a:txBody>
                    <a:bodyPr/>
                    <a:lstStyle/>
                    <a:p>
                      <a:pPr algn="ctr"/>
                      <a:r>
                        <a:rPr lang="en-US" dirty="0">
                          <a:highlight>
                            <a:srgbClr val="FFFF00"/>
                          </a:highlight>
                        </a:rPr>
                        <a:t>6, 3</a:t>
                      </a:r>
                    </a:p>
                  </a:txBody>
                  <a:tcPr anchor="ctr"/>
                </a:tc>
                <a:tc>
                  <a:txBody>
                    <a:bodyPr/>
                    <a:lstStyle/>
                    <a:p>
                      <a:pPr algn="ctr"/>
                      <a:r>
                        <a:rPr lang="en-US" dirty="0">
                          <a:highlight>
                            <a:srgbClr val="FFFF00"/>
                          </a:highlight>
                        </a:rPr>
                        <a:t>6, 4</a:t>
                      </a:r>
                    </a:p>
                  </a:txBody>
                  <a:tcPr anchor="ctr"/>
                </a:tc>
                <a:tc>
                  <a:txBody>
                    <a:bodyPr/>
                    <a:lstStyle/>
                    <a:p>
                      <a:pPr algn="ctr"/>
                      <a:r>
                        <a:rPr lang="en-US" dirty="0">
                          <a:highlight>
                            <a:srgbClr val="FFFF00"/>
                          </a:highlight>
                        </a:rPr>
                        <a:t>6, 5</a:t>
                      </a:r>
                    </a:p>
                  </a:txBody>
                  <a:tcPr anchor="ctr"/>
                </a:tc>
                <a:tc>
                  <a:txBody>
                    <a:bodyPr/>
                    <a:lstStyle/>
                    <a:p>
                      <a:pPr algn="ctr"/>
                      <a:r>
                        <a:rPr lang="en-US" dirty="0">
                          <a:highlight>
                            <a:srgbClr val="FFFF00"/>
                          </a:highlight>
                        </a:rPr>
                        <a:t>6, 6</a:t>
                      </a:r>
                    </a:p>
                  </a:txBody>
                  <a:tcPr anchor="ctr"/>
                </a:tc>
                <a:extLst>
                  <a:ext uri="{0D108BD9-81ED-4DB2-BD59-A6C34878D82A}">
                    <a16:rowId xmlns:a16="http://schemas.microsoft.com/office/drawing/2014/main" val="1750000866"/>
                  </a:ext>
                </a:extLst>
              </a:tr>
            </a:tbl>
          </a:graphicData>
        </a:graphic>
      </p:graphicFrame>
    </p:spTree>
    <p:extLst>
      <p:ext uri="{BB962C8B-B14F-4D97-AF65-F5344CB8AC3E}">
        <p14:creationId xmlns:p14="http://schemas.microsoft.com/office/powerpoint/2010/main" val="145380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2703-5212-4D77-A0C0-2FFEFF5F9E73}"/>
              </a:ext>
            </a:extLst>
          </p:cNvPr>
          <p:cNvSpPr>
            <a:spLocks noGrp="1"/>
          </p:cNvSpPr>
          <p:nvPr>
            <p:ph type="title"/>
          </p:nvPr>
        </p:nvSpPr>
        <p:spPr/>
        <p:txBody>
          <a:bodyPr/>
          <a:lstStyle/>
          <a:p>
            <a:r>
              <a:rPr lang="en-US" dirty="0"/>
              <a:t>Example</a:t>
            </a:r>
            <a:br>
              <a:rPr lang="en-US" dirty="0"/>
            </a:br>
            <a:r>
              <a:rPr lang="en-US" dirty="0"/>
              <a:t>List of possible outcomes</a:t>
            </a:r>
          </a:p>
        </p:txBody>
      </p:sp>
      <p:sp>
        <p:nvSpPr>
          <p:cNvPr id="3" name="Content Placeholder 2">
            <a:extLst>
              <a:ext uri="{FF2B5EF4-FFF2-40B4-BE49-F238E27FC236}">
                <a16:creationId xmlns:a16="http://schemas.microsoft.com/office/drawing/2014/main" id="{7ABF7BE0-0585-4242-B213-8C63A6AFB09D}"/>
              </a:ext>
            </a:extLst>
          </p:cNvPr>
          <p:cNvSpPr>
            <a:spLocks noGrp="1"/>
          </p:cNvSpPr>
          <p:nvPr>
            <p:ph idx="1"/>
          </p:nvPr>
        </p:nvSpPr>
        <p:spPr/>
        <p:txBody>
          <a:bodyPr>
            <a:normAutofit/>
          </a:bodyPr>
          <a:lstStyle/>
          <a:p>
            <a:pPr marL="0" indent="0">
              <a:buNone/>
            </a:pPr>
            <a:r>
              <a:rPr lang="en-US" dirty="0"/>
              <a:t>A restaurant offers a set menu with a choice of three starters - soup (S), prawn cocktail (P) or bruschetta (B), and three main courses - lamb (L), hake (H) or chicken (C).</a:t>
            </a:r>
          </a:p>
        </p:txBody>
      </p:sp>
      <p:graphicFrame>
        <p:nvGraphicFramePr>
          <p:cNvPr id="4" name="Table 4">
            <a:extLst>
              <a:ext uri="{FF2B5EF4-FFF2-40B4-BE49-F238E27FC236}">
                <a16:creationId xmlns:a16="http://schemas.microsoft.com/office/drawing/2014/main" id="{81F84414-BCE4-4D94-B08F-D1359887FA5F}"/>
              </a:ext>
            </a:extLst>
          </p:cNvPr>
          <p:cNvGraphicFramePr>
            <a:graphicFrameLocks noGrp="1"/>
          </p:cNvGraphicFramePr>
          <p:nvPr>
            <p:extLst>
              <p:ext uri="{D42A27DB-BD31-4B8C-83A1-F6EECF244321}">
                <p14:modId xmlns:p14="http://schemas.microsoft.com/office/powerpoint/2010/main" val="2719731814"/>
              </p:ext>
            </p:extLst>
          </p:nvPr>
        </p:nvGraphicFramePr>
        <p:xfrm>
          <a:off x="2032000" y="3429000"/>
          <a:ext cx="8128000" cy="148336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val="2773686762"/>
                    </a:ext>
                  </a:extLst>
                </a:gridCol>
                <a:gridCol w="2032000">
                  <a:extLst>
                    <a:ext uri="{9D8B030D-6E8A-4147-A177-3AD203B41FA5}">
                      <a16:colId xmlns:a16="http://schemas.microsoft.com/office/drawing/2014/main" val="2329599686"/>
                    </a:ext>
                  </a:extLst>
                </a:gridCol>
                <a:gridCol w="2032000">
                  <a:extLst>
                    <a:ext uri="{9D8B030D-6E8A-4147-A177-3AD203B41FA5}">
                      <a16:colId xmlns:a16="http://schemas.microsoft.com/office/drawing/2014/main" val="255444560"/>
                    </a:ext>
                  </a:extLst>
                </a:gridCol>
                <a:gridCol w="2032000">
                  <a:extLst>
                    <a:ext uri="{9D8B030D-6E8A-4147-A177-3AD203B41FA5}">
                      <a16:colId xmlns:a16="http://schemas.microsoft.com/office/drawing/2014/main" val="2865055814"/>
                    </a:ext>
                  </a:extLst>
                </a:gridCol>
              </a:tblGrid>
              <a:tr h="370840">
                <a:tc>
                  <a:txBody>
                    <a:bodyPr/>
                    <a:lstStyle/>
                    <a:p>
                      <a:pPr algn="ctr"/>
                      <a:endParaRPr lang="en-US" dirty="0"/>
                    </a:p>
                  </a:txBody>
                  <a:tcPr anchor="ctr"/>
                </a:tc>
                <a:tc>
                  <a:txBody>
                    <a:bodyPr/>
                    <a:lstStyle/>
                    <a:p>
                      <a:pPr algn="ctr"/>
                      <a:r>
                        <a:rPr lang="en-US" dirty="0"/>
                        <a:t>Soup</a:t>
                      </a:r>
                    </a:p>
                  </a:txBody>
                  <a:tcPr anchor="ctr"/>
                </a:tc>
                <a:tc>
                  <a:txBody>
                    <a:bodyPr/>
                    <a:lstStyle/>
                    <a:p>
                      <a:pPr algn="ctr"/>
                      <a:r>
                        <a:rPr lang="en-US" dirty="0"/>
                        <a:t>Prawn cocktail</a:t>
                      </a:r>
                    </a:p>
                  </a:txBody>
                  <a:tcPr anchor="ctr"/>
                </a:tc>
                <a:tc>
                  <a:txBody>
                    <a:bodyPr/>
                    <a:lstStyle/>
                    <a:p>
                      <a:pPr algn="ctr"/>
                      <a:r>
                        <a:rPr lang="en-US" dirty="0"/>
                        <a:t>Bruschetta</a:t>
                      </a:r>
                    </a:p>
                  </a:txBody>
                  <a:tcPr anchor="ctr"/>
                </a:tc>
                <a:extLst>
                  <a:ext uri="{0D108BD9-81ED-4DB2-BD59-A6C34878D82A}">
                    <a16:rowId xmlns:a16="http://schemas.microsoft.com/office/drawing/2014/main" val="448643707"/>
                  </a:ext>
                </a:extLst>
              </a:tr>
              <a:tr h="370840">
                <a:tc>
                  <a:txBody>
                    <a:bodyPr/>
                    <a:lstStyle/>
                    <a:p>
                      <a:pPr algn="ctr"/>
                      <a:r>
                        <a:rPr lang="en-US" b="1" dirty="0"/>
                        <a:t>Lamb</a:t>
                      </a:r>
                    </a:p>
                  </a:txBody>
                  <a:tcPr anchor="ctr"/>
                </a:tc>
                <a:tc>
                  <a:txBody>
                    <a:bodyPr/>
                    <a:lstStyle/>
                    <a:p>
                      <a:pPr algn="ctr"/>
                      <a:r>
                        <a:rPr lang="en-US" dirty="0">
                          <a:highlight>
                            <a:srgbClr val="FFFF00"/>
                          </a:highlight>
                        </a:rPr>
                        <a:t>L, S</a:t>
                      </a:r>
                    </a:p>
                  </a:txBody>
                  <a:tcPr anchor="ctr"/>
                </a:tc>
                <a:tc>
                  <a:txBody>
                    <a:bodyPr/>
                    <a:lstStyle/>
                    <a:p>
                      <a:pPr algn="ctr"/>
                      <a:r>
                        <a:rPr lang="en-US" dirty="0">
                          <a:highlight>
                            <a:srgbClr val="FFFF00"/>
                          </a:highlight>
                        </a:rPr>
                        <a:t>L, P</a:t>
                      </a:r>
                    </a:p>
                  </a:txBody>
                  <a:tcPr anchor="ctr"/>
                </a:tc>
                <a:tc>
                  <a:txBody>
                    <a:bodyPr/>
                    <a:lstStyle/>
                    <a:p>
                      <a:pPr algn="ctr"/>
                      <a:r>
                        <a:rPr lang="en-US" dirty="0">
                          <a:highlight>
                            <a:srgbClr val="FFFF00"/>
                          </a:highlight>
                        </a:rPr>
                        <a:t>L, B</a:t>
                      </a:r>
                    </a:p>
                  </a:txBody>
                  <a:tcPr anchor="ctr"/>
                </a:tc>
                <a:extLst>
                  <a:ext uri="{0D108BD9-81ED-4DB2-BD59-A6C34878D82A}">
                    <a16:rowId xmlns:a16="http://schemas.microsoft.com/office/drawing/2014/main" val="191684076"/>
                  </a:ext>
                </a:extLst>
              </a:tr>
              <a:tr h="370840">
                <a:tc>
                  <a:txBody>
                    <a:bodyPr/>
                    <a:lstStyle/>
                    <a:p>
                      <a:pPr algn="ctr"/>
                      <a:r>
                        <a:rPr lang="en-US" b="1" dirty="0"/>
                        <a:t>Hake</a:t>
                      </a:r>
                    </a:p>
                  </a:txBody>
                  <a:tcPr anchor="ctr"/>
                </a:tc>
                <a:tc>
                  <a:txBody>
                    <a:bodyPr/>
                    <a:lstStyle/>
                    <a:p>
                      <a:pPr algn="ctr"/>
                      <a:r>
                        <a:rPr lang="en-US" dirty="0">
                          <a:highlight>
                            <a:srgbClr val="FFFF00"/>
                          </a:highlight>
                        </a:rPr>
                        <a:t>H, S</a:t>
                      </a:r>
                    </a:p>
                  </a:txBody>
                  <a:tcPr anchor="ctr"/>
                </a:tc>
                <a:tc>
                  <a:txBody>
                    <a:bodyPr/>
                    <a:lstStyle/>
                    <a:p>
                      <a:pPr algn="ctr"/>
                      <a:r>
                        <a:rPr lang="en-US" dirty="0">
                          <a:highlight>
                            <a:srgbClr val="FFFF00"/>
                          </a:highlight>
                        </a:rPr>
                        <a:t>H, P</a:t>
                      </a:r>
                    </a:p>
                  </a:txBody>
                  <a:tcPr anchor="ctr"/>
                </a:tc>
                <a:tc>
                  <a:txBody>
                    <a:bodyPr/>
                    <a:lstStyle/>
                    <a:p>
                      <a:pPr algn="ctr"/>
                      <a:r>
                        <a:rPr lang="en-US" dirty="0">
                          <a:highlight>
                            <a:srgbClr val="FFFF00"/>
                          </a:highlight>
                        </a:rPr>
                        <a:t>H, B</a:t>
                      </a:r>
                    </a:p>
                  </a:txBody>
                  <a:tcPr anchor="ctr"/>
                </a:tc>
                <a:extLst>
                  <a:ext uri="{0D108BD9-81ED-4DB2-BD59-A6C34878D82A}">
                    <a16:rowId xmlns:a16="http://schemas.microsoft.com/office/drawing/2014/main" val="516991852"/>
                  </a:ext>
                </a:extLst>
              </a:tr>
              <a:tr h="370840">
                <a:tc>
                  <a:txBody>
                    <a:bodyPr/>
                    <a:lstStyle/>
                    <a:p>
                      <a:pPr algn="ctr"/>
                      <a:r>
                        <a:rPr lang="en-US" b="1" dirty="0"/>
                        <a:t>Chicken</a:t>
                      </a:r>
                    </a:p>
                  </a:txBody>
                  <a:tcPr anchor="ctr"/>
                </a:tc>
                <a:tc>
                  <a:txBody>
                    <a:bodyPr/>
                    <a:lstStyle/>
                    <a:p>
                      <a:pPr algn="ctr"/>
                      <a:r>
                        <a:rPr lang="en-US" dirty="0">
                          <a:highlight>
                            <a:srgbClr val="FFFF00"/>
                          </a:highlight>
                        </a:rPr>
                        <a:t>C, S</a:t>
                      </a:r>
                    </a:p>
                  </a:txBody>
                  <a:tcPr anchor="ctr"/>
                </a:tc>
                <a:tc>
                  <a:txBody>
                    <a:bodyPr/>
                    <a:lstStyle/>
                    <a:p>
                      <a:pPr algn="ctr"/>
                      <a:r>
                        <a:rPr lang="en-US" dirty="0">
                          <a:highlight>
                            <a:srgbClr val="FFFF00"/>
                          </a:highlight>
                        </a:rPr>
                        <a:t>C, P</a:t>
                      </a:r>
                    </a:p>
                  </a:txBody>
                  <a:tcPr anchor="ctr"/>
                </a:tc>
                <a:tc>
                  <a:txBody>
                    <a:bodyPr/>
                    <a:lstStyle/>
                    <a:p>
                      <a:pPr algn="ctr"/>
                      <a:r>
                        <a:rPr lang="en-US" dirty="0">
                          <a:highlight>
                            <a:srgbClr val="FFFF00"/>
                          </a:highlight>
                        </a:rPr>
                        <a:t>C, B</a:t>
                      </a:r>
                    </a:p>
                  </a:txBody>
                  <a:tcPr anchor="ctr"/>
                </a:tc>
                <a:extLst>
                  <a:ext uri="{0D108BD9-81ED-4DB2-BD59-A6C34878D82A}">
                    <a16:rowId xmlns:a16="http://schemas.microsoft.com/office/drawing/2014/main" val="1309603332"/>
                  </a:ext>
                </a:extLst>
              </a:tr>
            </a:tbl>
          </a:graphicData>
        </a:graphic>
      </p:graphicFrame>
    </p:spTree>
    <p:extLst>
      <p:ext uri="{BB962C8B-B14F-4D97-AF65-F5344CB8AC3E}">
        <p14:creationId xmlns:p14="http://schemas.microsoft.com/office/powerpoint/2010/main" val="48102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AFD914F9-6C88-4BB5-8823-9637D00EB218}"/>
              </a:ext>
            </a:extLst>
          </p:cNvPr>
          <p:cNvSpPr>
            <a:spLocks noGrp="1"/>
          </p:cNvSpPr>
          <p:nvPr>
            <p:ph type="title"/>
          </p:nvPr>
        </p:nvSpPr>
        <p:spPr>
          <a:xfrm>
            <a:off x="754144" y="484631"/>
            <a:ext cx="6340519" cy="1638469"/>
          </a:xfrm>
        </p:spPr>
        <p:txBody>
          <a:bodyPr>
            <a:normAutofit/>
          </a:bodyPr>
          <a:lstStyle/>
          <a:p>
            <a:r>
              <a:rPr lang="en-US"/>
              <a:t>Example</a:t>
            </a:r>
            <a:br>
              <a:rPr lang="en-US"/>
            </a:br>
            <a:r>
              <a:rPr lang="en-US"/>
              <a:t>Venn diagrams</a:t>
            </a:r>
          </a:p>
        </p:txBody>
      </p:sp>
      <p:sp>
        <p:nvSpPr>
          <p:cNvPr id="139" name="Rectangle 138">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FCF7E-F78A-45BF-86D7-03BB6EB2861C}"/>
                  </a:ext>
                </a:extLst>
              </p:cNvPr>
              <p:cNvSpPr>
                <a:spLocks noGrp="1"/>
              </p:cNvSpPr>
              <p:nvPr>
                <p:ph idx="1"/>
              </p:nvPr>
            </p:nvSpPr>
            <p:spPr>
              <a:xfrm>
                <a:off x="765051" y="2443140"/>
                <a:ext cx="6306309" cy="3930227"/>
              </a:xfrm>
            </p:spPr>
            <p:txBody>
              <a:bodyPr>
                <a:normAutofit/>
              </a:bodyPr>
              <a:lstStyle/>
              <a:p>
                <a:pPr marL="0" indent="0">
                  <a:buNone/>
                </a:pPr>
                <a:r>
                  <a:rPr lang="en-US">
                    <a:solidFill>
                      <a:schemeClr val="tx1"/>
                    </a:solidFill>
                  </a:rPr>
                  <a:t>Consider the following two events from a set of diamonds removed from a deck of cards.</a:t>
                </a:r>
              </a:p>
              <a:p>
                <a14:m>
                  <m:oMath xmlns:m="http://schemas.openxmlformats.org/officeDocument/2006/math">
                    <m:r>
                      <a:rPr lang="en-US" b="0" i="1">
                        <a:solidFill>
                          <a:schemeClr val="tx1"/>
                        </a:solidFill>
                        <a:latin typeface="Cambria Math" panose="02040503050406030204" pitchFamily="18" charset="0"/>
                      </a:rPr>
                      <m:t>𝑃</m:t>
                    </m:r>
                  </m:oMath>
                </a14:m>
                <a:r>
                  <a:rPr lang="en-US">
                    <a:solidFill>
                      <a:schemeClr val="tx1"/>
                    </a:solidFill>
                  </a:rPr>
                  <a:t>: An even diamond is chosen</a:t>
                </a:r>
              </a:p>
              <a:p>
                <a14:m>
                  <m:oMath xmlns:m="http://schemas.openxmlformats.org/officeDocument/2006/math">
                    <m:r>
                      <a:rPr lang="en-US" b="0" i="1">
                        <a:solidFill>
                          <a:schemeClr val="tx1"/>
                        </a:solidFill>
                        <a:latin typeface="Cambria Math" panose="02040503050406030204" pitchFamily="18" charset="0"/>
                      </a:rPr>
                      <m:t>𝑅</m:t>
                    </m:r>
                  </m:oMath>
                </a14:m>
                <a:r>
                  <a:rPr lang="en-US">
                    <a:solidFill>
                      <a:schemeClr val="tx1"/>
                    </a:solidFill>
                  </a:rPr>
                  <a:t>: A royal diamond is chosen</a:t>
                </a:r>
              </a:p>
              <a:p>
                <a:pPr marL="0" indent="0">
                  <a:buNone/>
                </a:pPr>
                <a:r>
                  <a:rPr lang="en-US">
                    <a:solidFill>
                      <a:schemeClr val="tx1"/>
                    </a:solidFill>
                  </a:rPr>
                  <a:t>Represent the sample space </a:t>
                </a:r>
                <a14:m>
                  <m:oMath xmlns:m="http://schemas.openxmlformats.org/officeDocument/2006/math">
                    <m:r>
                      <a:rPr lang="en-US" b="0" i="1">
                        <a:solidFill>
                          <a:schemeClr val="tx1"/>
                        </a:solidFill>
                        <a:latin typeface="Cambria Math" panose="02040503050406030204" pitchFamily="18" charset="0"/>
                      </a:rPr>
                      <m:t>𝑆</m:t>
                    </m:r>
                  </m:oMath>
                </a14:m>
                <a:r>
                  <a:rPr lang="en-US">
                    <a:solidFill>
                      <a:schemeClr val="tx1"/>
                    </a:solidFill>
                  </a:rPr>
                  <a:t> and events </a:t>
                </a:r>
                <a14:m>
                  <m:oMath xmlns:m="http://schemas.openxmlformats.org/officeDocument/2006/math">
                    <m:r>
                      <a:rPr lang="en-US" i="1">
                        <a:solidFill>
                          <a:schemeClr val="tx1"/>
                        </a:solidFill>
                        <a:latin typeface="Cambria Math" panose="02040503050406030204" pitchFamily="18" charset="0"/>
                      </a:rPr>
                      <m:t>𝑃</m:t>
                    </m:r>
                  </m:oMath>
                </a14:m>
                <a:r>
                  <a:rPr lang="en-US">
                    <a:solidFill>
                      <a:schemeClr val="tx1"/>
                    </a:solidFill>
                  </a:rPr>
                  <a:t> and </a:t>
                </a:r>
                <a14:m>
                  <m:oMath xmlns:m="http://schemas.openxmlformats.org/officeDocument/2006/math">
                    <m:r>
                      <a:rPr lang="en-US" i="1">
                        <a:solidFill>
                          <a:schemeClr val="tx1"/>
                        </a:solidFill>
                        <a:latin typeface="Cambria Math" panose="02040503050406030204" pitchFamily="18" charset="0"/>
                      </a:rPr>
                      <m:t>𝑅</m:t>
                    </m:r>
                  </m:oMath>
                </a14:m>
                <a:r>
                  <a:rPr lang="en-US">
                    <a:solidFill>
                      <a:schemeClr val="tx1"/>
                    </a:solidFill>
                  </a:rPr>
                  <a:t> using a Venn diagram.</a:t>
                </a:r>
              </a:p>
            </p:txBody>
          </p:sp>
        </mc:Choice>
        <mc:Fallback xmlns="">
          <p:sp>
            <p:nvSpPr>
              <p:cNvPr id="3" name="Content Placeholder 2">
                <a:extLst>
                  <a:ext uri="{FF2B5EF4-FFF2-40B4-BE49-F238E27FC236}">
                    <a16:creationId xmlns:a16="http://schemas.microsoft.com/office/drawing/2014/main" id="{5D7FCF7E-F78A-45BF-86D7-03BB6EB2861C}"/>
                  </a:ext>
                </a:extLst>
              </p:cNvPr>
              <p:cNvSpPr>
                <a:spLocks noGrp="1" noRot="1" noChangeAspect="1" noMove="1" noResize="1" noEditPoints="1" noAdjustHandles="1" noChangeArrowheads="1" noChangeShapeType="1" noTextEdit="1"/>
              </p:cNvSpPr>
              <p:nvPr>
                <p:ph idx="1"/>
              </p:nvPr>
            </p:nvSpPr>
            <p:spPr>
              <a:xfrm>
                <a:off x="765051" y="2443140"/>
                <a:ext cx="6306309" cy="3930227"/>
              </a:xfrm>
              <a:blipFill>
                <a:blip r:embed="rId2"/>
                <a:stretch>
                  <a:fillRect l="-1064" t="-776"/>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6BD76B2-3318-4C55-BA8F-A2E0D598B2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0787" y="2003751"/>
            <a:ext cx="3656581" cy="285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9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812DA45-5760-4396-9203-3161F927ED97}"/>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br>
              <a:rPr lang="en-US" sz="1900">
                <a:solidFill>
                  <a:schemeClr val="accent1"/>
                </a:solidFill>
              </a:rPr>
            </a:br>
            <a:r>
              <a:rPr lang="en-US" sz="1900">
                <a:solidFill>
                  <a:schemeClr val="accent1"/>
                </a:solidFill>
              </a:rPr>
              <a:t>Venn diagram</a:t>
            </a:r>
          </a:p>
        </p:txBody>
      </p:sp>
      <p:pic>
        <p:nvPicPr>
          <p:cNvPr id="1027" name="Picture 3">
            <a:extLst>
              <a:ext uri="{FF2B5EF4-FFF2-40B4-BE49-F238E27FC236}">
                <a16:creationId xmlns:a16="http://schemas.microsoft.com/office/drawing/2014/main" id="{27017591-A734-4DBC-985C-55977647A6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1602314"/>
            <a:ext cx="5978273" cy="33426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CBCB07-A2B8-4DC4-8472-ED472284BF7D}"/>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Represent the sample space of two rolled dice and the following two events using a Venn diagram:</a:t>
            </a:r>
          </a:p>
          <a:p>
            <a:r>
              <a:rPr lang="en-US" sz="1600">
                <a:solidFill>
                  <a:schemeClr val="bg1"/>
                </a:solidFill>
              </a:rPr>
              <a:t>Event A: the sum of the dice equals 8</a:t>
            </a:r>
          </a:p>
          <a:p>
            <a:r>
              <a:rPr lang="en-US" sz="1600">
                <a:solidFill>
                  <a:schemeClr val="bg1"/>
                </a:solidFill>
              </a:rPr>
              <a:t>Event B: at least one of the dice shows 2</a:t>
            </a:r>
          </a:p>
        </p:txBody>
      </p:sp>
    </p:spTree>
    <p:extLst>
      <p:ext uri="{BB962C8B-B14F-4D97-AF65-F5344CB8AC3E}">
        <p14:creationId xmlns:p14="http://schemas.microsoft.com/office/powerpoint/2010/main" val="198224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5">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7F2480B8-A789-48D5-AD39-B50692A558B7}"/>
              </a:ext>
            </a:extLst>
          </p:cNvPr>
          <p:cNvSpPr>
            <a:spLocks noGrp="1"/>
          </p:cNvSpPr>
          <p:nvPr>
            <p:ph type="title"/>
          </p:nvPr>
        </p:nvSpPr>
        <p:spPr>
          <a:xfrm>
            <a:off x="644854" y="643464"/>
            <a:ext cx="3437290" cy="4374850"/>
          </a:xfrm>
        </p:spPr>
        <p:txBody>
          <a:bodyPr vert="horz" lIns="91440" tIns="45720" rIns="91440" bIns="45720" rtlCol="0" anchor="ctr">
            <a:normAutofit/>
          </a:bodyPr>
          <a:lstStyle/>
          <a:p>
            <a:pPr algn="ctr"/>
            <a:r>
              <a:rPr lang="en-US" spc="800">
                <a:solidFill>
                  <a:srgbClr val="2A1A00"/>
                </a:solidFill>
              </a:rPr>
              <a:t>Tree diagram</a:t>
            </a:r>
          </a:p>
        </p:txBody>
      </p:sp>
      <p:sp>
        <p:nvSpPr>
          <p:cNvPr id="3" name="Content Placeholder 2">
            <a:extLst>
              <a:ext uri="{FF2B5EF4-FFF2-40B4-BE49-F238E27FC236}">
                <a16:creationId xmlns:a16="http://schemas.microsoft.com/office/drawing/2014/main" id="{3AD117C2-C448-4E78-B884-15ED36BEED4D}"/>
              </a:ext>
            </a:extLst>
          </p:cNvPr>
          <p:cNvSpPr>
            <a:spLocks noGrp="1"/>
          </p:cNvSpPr>
          <p:nvPr>
            <p:ph idx="1"/>
          </p:nvPr>
        </p:nvSpPr>
        <p:spPr>
          <a:xfrm>
            <a:off x="644854" y="5338354"/>
            <a:ext cx="3437290" cy="992038"/>
          </a:xfrm>
        </p:spPr>
        <p:txBody>
          <a:bodyPr vert="horz" lIns="91440" tIns="45720" rIns="91440" bIns="45720" rtlCol="0" anchor="t">
            <a:normAutofit/>
          </a:bodyPr>
          <a:lstStyle/>
          <a:p>
            <a:pPr marL="0" indent="0" algn="ctr">
              <a:lnSpc>
                <a:spcPct val="100000"/>
              </a:lnSpc>
              <a:buNone/>
            </a:pPr>
            <a:r>
              <a:rPr lang="en-US" sz="1600" b="1" cap="all" spc="400">
                <a:solidFill>
                  <a:srgbClr val="F3F3F2"/>
                </a:solidFill>
              </a:rPr>
              <a:t>How to prepare it?</a:t>
            </a:r>
          </a:p>
        </p:txBody>
      </p:sp>
      <p:pic>
        <p:nvPicPr>
          <p:cNvPr id="7" name="Picture 6">
            <a:extLst>
              <a:ext uri="{FF2B5EF4-FFF2-40B4-BE49-F238E27FC236}">
                <a16:creationId xmlns:a16="http://schemas.microsoft.com/office/drawing/2014/main" id="{92370793-8649-47CE-A8AB-B1B228EE7979}"/>
              </a:ext>
            </a:extLst>
          </p:cNvPr>
          <p:cNvPicPr>
            <a:picLocks noChangeAspect="1"/>
          </p:cNvPicPr>
          <p:nvPr/>
        </p:nvPicPr>
        <p:blipFill rotWithShape="1">
          <a:blip r:embed="rId2"/>
          <a:srcRect t="7917" r="50859" b="29722"/>
          <a:stretch/>
        </p:blipFill>
        <p:spPr>
          <a:xfrm>
            <a:off x="5340297" y="1210842"/>
            <a:ext cx="6220332" cy="4440232"/>
          </a:xfrm>
          <a:prstGeom prst="rect">
            <a:avLst/>
          </a:prstGeom>
        </p:spPr>
      </p:pic>
    </p:spTree>
    <p:extLst>
      <p:ext uri="{BB962C8B-B14F-4D97-AF65-F5344CB8AC3E}">
        <p14:creationId xmlns:p14="http://schemas.microsoft.com/office/powerpoint/2010/main" val="32027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04EA9-FA67-4CD9-8FCB-7E9CA0D814D4}"/>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spc="800"/>
              <a:t>Today’s topic</a:t>
            </a:r>
          </a:p>
        </p:txBody>
      </p:sp>
      <p:sp>
        <p:nvSpPr>
          <p:cNvPr id="3" name="Content Placeholder 2">
            <a:extLst>
              <a:ext uri="{FF2B5EF4-FFF2-40B4-BE49-F238E27FC236}">
                <a16:creationId xmlns:a16="http://schemas.microsoft.com/office/drawing/2014/main" id="{415F7DA8-46B0-4B3E-87E4-314BFB98F635}"/>
              </a:ext>
            </a:extLst>
          </p:cNvPr>
          <p:cNvSpPr>
            <a:spLocks noGrp="1"/>
          </p:cNvSpPr>
          <p:nvPr>
            <p:ph idx="1"/>
          </p:nvPr>
        </p:nvSpPr>
        <p:spPr>
          <a:xfrm>
            <a:off x="7867276" y="1300843"/>
            <a:ext cx="2996668" cy="4256314"/>
          </a:xfrm>
        </p:spPr>
        <p:txBody>
          <a:bodyPr vert="horz" lIns="91440" tIns="45720" rIns="91440" bIns="45720" rtlCol="0" anchor="ctr">
            <a:normAutofit/>
          </a:bodyPr>
          <a:lstStyle/>
          <a:p>
            <a:pPr marL="0" indent="0">
              <a:lnSpc>
                <a:spcPct val="100000"/>
              </a:lnSpc>
              <a:buNone/>
            </a:pPr>
            <a:r>
              <a:rPr lang="en-US" b="1" cap="all" spc="400" dirty="0">
                <a:solidFill>
                  <a:schemeClr val="tx2"/>
                </a:solidFill>
              </a:rPr>
              <a:t>Introduction Probability</a:t>
            </a:r>
          </a:p>
        </p:txBody>
      </p:sp>
      <p:cxnSp>
        <p:nvCxnSpPr>
          <p:cNvPr id="14" name="Straight Connector 13">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8653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9E455-7FBC-451D-8210-C50EC5D126C0}"/>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Tree diagram</a:t>
            </a:r>
          </a:p>
        </p:txBody>
      </p:sp>
      <p:sp>
        <p:nvSpPr>
          <p:cNvPr id="3" name="Content Placeholder 2">
            <a:extLst>
              <a:ext uri="{FF2B5EF4-FFF2-40B4-BE49-F238E27FC236}">
                <a16:creationId xmlns:a16="http://schemas.microsoft.com/office/drawing/2014/main" id="{95377CA9-C1CC-47D9-90C2-2E51AB927184}"/>
              </a:ext>
            </a:extLst>
          </p:cNvPr>
          <p:cNvSpPr>
            <a:spLocks noGrp="1"/>
          </p:cNvSpPr>
          <p:nvPr>
            <p:ph idx="1"/>
          </p:nvPr>
        </p:nvSpPr>
        <p:spPr>
          <a:xfrm>
            <a:off x="1078524" y="5979196"/>
            <a:ext cx="10318416" cy="396483"/>
          </a:xfrm>
        </p:spPr>
        <p:txBody>
          <a:bodyPr vert="horz" lIns="91440" tIns="45720" rIns="91440" bIns="45720" rtlCol="0" anchor="t">
            <a:normAutofit/>
          </a:bodyPr>
          <a:lstStyle/>
          <a:p>
            <a:pPr marL="0" indent="0" algn="ctr">
              <a:lnSpc>
                <a:spcPct val="100000"/>
              </a:lnSpc>
              <a:buNone/>
            </a:pPr>
            <a:r>
              <a:rPr lang="en-US" sz="1200" b="1" cap="all" spc="400">
                <a:solidFill>
                  <a:srgbClr val="FFFFFF"/>
                </a:solidFill>
              </a:rPr>
              <a:t>How do we use it?</a:t>
            </a:r>
          </a:p>
        </p:txBody>
      </p:sp>
      <p:pic>
        <p:nvPicPr>
          <p:cNvPr id="5" name="Picture 4">
            <a:extLst>
              <a:ext uri="{FF2B5EF4-FFF2-40B4-BE49-F238E27FC236}">
                <a16:creationId xmlns:a16="http://schemas.microsoft.com/office/drawing/2014/main" id="{5C092839-011E-438B-9B04-A920FF4D6431}"/>
              </a:ext>
            </a:extLst>
          </p:cNvPr>
          <p:cNvPicPr>
            <a:picLocks noChangeAspect="1"/>
          </p:cNvPicPr>
          <p:nvPr/>
        </p:nvPicPr>
        <p:blipFill rotWithShape="1">
          <a:blip r:embed="rId2"/>
          <a:srcRect t="8280" r="17265" b="34341"/>
          <a:stretch/>
        </p:blipFill>
        <p:spPr>
          <a:xfrm>
            <a:off x="830214" y="643467"/>
            <a:ext cx="10531571" cy="3925867"/>
          </a:xfrm>
          <a:prstGeom prst="rect">
            <a:avLst/>
          </a:prstGeom>
        </p:spPr>
      </p:pic>
    </p:spTree>
    <p:extLst>
      <p:ext uri="{BB962C8B-B14F-4D97-AF65-F5344CB8AC3E}">
        <p14:creationId xmlns:p14="http://schemas.microsoft.com/office/powerpoint/2010/main" val="295032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FAEF355-0DC8-420C-A0B6-E3766E6B7A10}"/>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Tree diagram</a:t>
            </a:r>
            <a:br>
              <a:rPr lang="en-US" sz="1900">
                <a:solidFill>
                  <a:schemeClr val="accent1"/>
                </a:solidFill>
              </a:rPr>
            </a:br>
            <a:r>
              <a:rPr lang="en-US" sz="1900">
                <a:solidFill>
                  <a:schemeClr val="accent1"/>
                </a:solidFill>
              </a:rPr>
              <a:t>Example</a:t>
            </a:r>
          </a:p>
        </p:txBody>
      </p:sp>
      <p:pic>
        <p:nvPicPr>
          <p:cNvPr id="5" name="Picture 4">
            <a:extLst>
              <a:ext uri="{FF2B5EF4-FFF2-40B4-BE49-F238E27FC236}">
                <a16:creationId xmlns:a16="http://schemas.microsoft.com/office/drawing/2014/main" id="{1D684A30-C2C9-4351-B991-A9FDAD88D341}"/>
              </a:ext>
            </a:extLst>
          </p:cNvPr>
          <p:cNvPicPr>
            <a:picLocks noChangeAspect="1"/>
          </p:cNvPicPr>
          <p:nvPr/>
        </p:nvPicPr>
        <p:blipFill rotWithShape="1">
          <a:blip r:embed="rId2"/>
          <a:srcRect t="8932" r="24219" b="45049"/>
          <a:stretch/>
        </p:blipFill>
        <p:spPr>
          <a:xfrm>
            <a:off x="926927" y="2297993"/>
            <a:ext cx="5978273" cy="1951333"/>
          </a:xfrm>
          <a:prstGeom prst="rect">
            <a:avLst/>
          </a:prstGeom>
        </p:spPr>
      </p:pic>
      <p:sp>
        <p:nvSpPr>
          <p:cNvPr id="3" name="Content Placeholder 2">
            <a:extLst>
              <a:ext uri="{FF2B5EF4-FFF2-40B4-BE49-F238E27FC236}">
                <a16:creationId xmlns:a16="http://schemas.microsoft.com/office/drawing/2014/main" id="{27E05C5E-BF77-4DD7-A32C-19C14A96640B}"/>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You are off to soccer, and love being the Goalkeeper, but that depends who is the Coach today:</a:t>
            </a:r>
          </a:p>
          <a:p>
            <a:r>
              <a:rPr lang="en-US" sz="1600">
                <a:solidFill>
                  <a:schemeClr val="bg1"/>
                </a:solidFill>
              </a:rPr>
              <a:t>with Coach Sam the probability of being Goalkeeper is 0.5</a:t>
            </a:r>
          </a:p>
          <a:p>
            <a:r>
              <a:rPr lang="en-US" sz="1600">
                <a:solidFill>
                  <a:schemeClr val="bg1"/>
                </a:solidFill>
              </a:rPr>
              <a:t>with Coach Alex the probability of being Goalkeeper is 0.3</a:t>
            </a:r>
          </a:p>
          <a:p>
            <a:pPr marL="0" indent="0">
              <a:buNone/>
            </a:pPr>
            <a:r>
              <a:rPr lang="en-US" sz="1600">
                <a:solidFill>
                  <a:schemeClr val="bg1"/>
                </a:solidFill>
              </a:rPr>
              <a:t>Sam is Coach more often ... about 6 out of every 10 games (a probability of 0.6).</a:t>
            </a:r>
          </a:p>
        </p:txBody>
      </p:sp>
    </p:spTree>
    <p:extLst>
      <p:ext uri="{BB962C8B-B14F-4D97-AF65-F5344CB8AC3E}">
        <p14:creationId xmlns:p14="http://schemas.microsoft.com/office/powerpoint/2010/main" val="70320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2E85C4-FC29-4D1A-9745-5632065DE4DA}"/>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br>
              <a:rPr lang="en-US" sz="1900">
                <a:solidFill>
                  <a:schemeClr val="accent1"/>
                </a:solidFill>
              </a:rPr>
            </a:br>
            <a:r>
              <a:rPr lang="en-US" sz="1900">
                <a:solidFill>
                  <a:schemeClr val="accent1"/>
                </a:solidFill>
              </a:rPr>
              <a:t>Relative frequency</a:t>
            </a:r>
          </a:p>
        </p:txBody>
      </p:sp>
      <p:sp>
        <p:nvSpPr>
          <p:cNvPr id="3" name="Content Placeholder 2">
            <a:extLst>
              <a:ext uri="{FF2B5EF4-FFF2-40B4-BE49-F238E27FC236}">
                <a16:creationId xmlns:a16="http://schemas.microsoft.com/office/drawing/2014/main" id="{7EE1D05E-D35C-4CDA-9C1B-9F1C2BA2DF9F}"/>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The following table displays causes of death in the workplace in the US. If we select of death from this population</a:t>
            </a:r>
          </a:p>
          <a:p>
            <a:pPr marL="457200" indent="-457200">
              <a:buFont typeface="+mj-lt"/>
              <a:buAutoNum type="arabicPeriod"/>
            </a:pPr>
            <a:r>
              <a:rPr lang="en-US" sz="1600">
                <a:solidFill>
                  <a:schemeClr val="bg1"/>
                </a:solidFill>
              </a:rPr>
              <a:t>What is the probability that this death was from a fall?</a:t>
            </a:r>
          </a:p>
          <a:p>
            <a:pPr marL="457200" indent="-457200">
              <a:buFont typeface="+mj-lt"/>
              <a:buAutoNum type="arabicPeriod"/>
            </a:pPr>
            <a:r>
              <a:rPr lang="en-US" sz="1600">
                <a:solidFill>
                  <a:schemeClr val="bg1"/>
                </a:solidFill>
              </a:rPr>
              <a:t>What is the probability that this death was from a transportation accident?</a:t>
            </a:r>
          </a:p>
        </p:txBody>
      </p:sp>
      <p:graphicFrame>
        <p:nvGraphicFramePr>
          <p:cNvPr id="4" name="Table 4">
            <a:extLst>
              <a:ext uri="{FF2B5EF4-FFF2-40B4-BE49-F238E27FC236}">
                <a16:creationId xmlns:a16="http://schemas.microsoft.com/office/drawing/2014/main" id="{02F08F7D-C2AE-49EA-9643-9F7F73ED0880}"/>
              </a:ext>
            </a:extLst>
          </p:cNvPr>
          <p:cNvGraphicFramePr>
            <a:graphicFrameLocks noGrp="1"/>
          </p:cNvGraphicFramePr>
          <p:nvPr>
            <p:extLst>
              <p:ext uri="{D42A27DB-BD31-4B8C-83A1-F6EECF244321}">
                <p14:modId xmlns:p14="http://schemas.microsoft.com/office/powerpoint/2010/main" val="1265800666"/>
              </p:ext>
            </p:extLst>
          </p:nvPr>
        </p:nvGraphicFramePr>
        <p:xfrm>
          <a:off x="926927" y="1167115"/>
          <a:ext cx="5978274" cy="4213092"/>
        </p:xfrm>
        <a:graphic>
          <a:graphicData uri="http://schemas.openxmlformats.org/drawingml/2006/table">
            <a:tbl>
              <a:tblPr firstRow="1" bandRow="1">
                <a:solidFill>
                  <a:srgbClr val="404040"/>
                </a:solidFill>
                <a:tableStyleId>{5C22544A-7EE6-4342-B048-85BDC9FD1C3A}</a:tableStyleId>
              </a:tblPr>
              <a:tblGrid>
                <a:gridCol w="2807367">
                  <a:extLst>
                    <a:ext uri="{9D8B030D-6E8A-4147-A177-3AD203B41FA5}">
                      <a16:colId xmlns:a16="http://schemas.microsoft.com/office/drawing/2014/main" val="1079560100"/>
                    </a:ext>
                  </a:extLst>
                </a:gridCol>
                <a:gridCol w="3170907">
                  <a:extLst>
                    <a:ext uri="{9D8B030D-6E8A-4147-A177-3AD203B41FA5}">
                      <a16:colId xmlns:a16="http://schemas.microsoft.com/office/drawing/2014/main" val="1517810739"/>
                    </a:ext>
                  </a:extLst>
                </a:gridCol>
              </a:tblGrid>
              <a:tr h="687954">
                <a:tc>
                  <a:txBody>
                    <a:bodyPr/>
                    <a:lstStyle/>
                    <a:p>
                      <a:pPr algn="ctr"/>
                      <a:r>
                        <a:rPr lang="en-US" sz="2600" b="0" cap="none" spc="0">
                          <a:solidFill>
                            <a:schemeClr val="bg1"/>
                          </a:solidFill>
                        </a:rPr>
                        <a:t>Cause</a:t>
                      </a:r>
                    </a:p>
                  </a:txBody>
                  <a:tcPr marL="150647" marR="150647" marT="150647" marB="75323"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2600" b="0" cap="none" spc="0">
                          <a:solidFill>
                            <a:schemeClr val="bg1"/>
                          </a:solidFill>
                        </a:rPr>
                        <a:t>Number of deaths</a:t>
                      </a:r>
                    </a:p>
                  </a:txBody>
                  <a:tcPr marL="150647" marR="150647" marT="150647" marB="75323"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409941462"/>
                  </a:ext>
                </a:extLst>
              </a:tr>
              <a:tr h="587523">
                <a:tc>
                  <a:txBody>
                    <a:bodyPr/>
                    <a:lstStyle/>
                    <a:p>
                      <a:r>
                        <a:rPr lang="en-US" sz="2000" cap="none" spc="0">
                          <a:solidFill>
                            <a:schemeClr val="bg1"/>
                          </a:solidFill>
                        </a:rPr>
                        <a:t>Transportation</a:t>
                      </a:r>
                    </a:p>
                  </a:txBody>
                  <a:tcPr marL="150647" marR="150647" marT="150647" marB="7532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1705</a:t>
                      </a:r>
                    </a:p>
                  </a:txBody>
                  <a:tcPr marL="150647" marR="150647" marT="150647" marB="7532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334237236"/>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Violent events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837</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392954692"/>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Equipment accidents</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741</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94933604"/>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Falls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645</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526020810"/>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Chemical</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404</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270273661"/>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Fires and explosions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113</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281453428"/>
                  </a:ext>
                </a:extLst>
              </a:tr>
            </a:tbl>
          </a:graphicData>
        </a:graphic>
      </p:graphicFrame>
    </p:spTree>
    <p:extLst>
      <p:ext uri="{BB962C8B-B14F-4D97-AF65-F5344CB8AC3E}">
        <p14:creationId xmlns:p14="http://schemas.microsoft.com/office/powerpoint/2010/main" val="308474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2E85C4-FC29-4D1A-9745-5632065DE4DA}"/>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Solution</a:t>
            </a:r>
            <a:br>
              <a:rPr lang="en-US" sz="1900">
                <a:solidFill>
                  <a:schemeClr val="accent1"/>
                </a:solidFill>
              </a:rPr>
            </a:br>
            <a:r>
              <a:rPr lang="en-US" sz="1900">
                <a:solidFill>
                  <a:schemeClr val="accent1"/>
                </a:solidFill>
              </a:rPr>
              <a:t>Relative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E1D05E-D35C-4CDA-9C1B-9F1C2BA2DF9F}"/>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What is the probability that this death was from a fall?</a:t>
                </a:r>
              </a:p>
              <a:p>
                <a:pPr marL="0" indent="0">
                  <a:buNone/>
                </a:pPr>
                <a14:m>
                  <m:oMathPara xmlns:m="http://schemas.openxmlformats.org/officeDocument/2006/math">
                    <m:oMathParaPr>
                      <m:jc m:val="centerGroup"/>
                    </m:oMathParaPr>
                    <m:oMath xmlns:m="http://schemas.openxmlformats.org/officeDocument/2006/math">
                      <m:r>
                        <a:rPr lang="en-US" sz="1600" i="1">
                          <a:solidFill>
                            <a:schemeClr val="bg1"/>
                          </a:solidFill>
                          <a:latin typeface="Cambria Math" panose="02040503050406030204" pitchFamily="18" charset="0"/>
                        </a:rPr>
                        <m:t>𝑃</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𝐹</m:t>
                      </m:r>
                      <m:r>
                        <a:rPr lang="en-US" sz="1600" i="1">
                          <a:solidFill>
                            <a:schemeClr val="bg1"/>
                          </a:solidFill>
                          <a:latin typeface="Cambria Math" panose="02040503050406030204" pitchFamily="18" charset="0"/>
                        </a:rPr>
                        <m:t>)=0.1451</m:t>
                      </m:r>
                    </m:oMath>
                  </m:oMathPara>
                </a14:m>
                <a:endParaRPr lang="en-US" sz="1600">
                  <a:solidFill>
                    <a:schemeClr val="bg1"/>
                  </a:solidFill>
                </a:endParaRPr>
              </a:p>
              <a:p>
                <a:pPr marL="0" indent="0">
                  <a:buNone/>
                </a:pPr>
                <a:r>
                  <a:rPr lang="en-US" sz="1600">
                    <a:solidFill>
                      <a:schemeClr val="bg1"/>
                    </a:solidFill>
                  </a:rPr>
                  <a:t>What is the probability that this death was from a transportation accident?</a:t>
                </a:r>
              </a:p>
              <a:p>
                <a:pPr marL="0" indent="0">
                  <a:buNone/>
                </a:pPr>
                <a14:m>
                  <m:oMathPara xmlns:m="http://schemas.openxmlformats.org/officeDocument/2006/math">
                    <m:oMathParaPr>
                      <m:jc m:val="centerGroup"/>
                    </m:oMathParaPr>
                    <m:oMath xmlns:m="http://schemas.openxmlformats.org/officeDocument/2006/math">
                      <m:r>
                        <a:rPr lang="en-US" sz="1600" i="1">
                          <a:solidFill>
                            <a:schemeClr val="bg1"/>
                          </a:solidFill>
                          <a:latin typeface="Cambria Math" panose="02040503050406030204" pitchFamily="18" charset="0"/>
                        </a:rPr>
                        <m:t>𝑃</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𝑇</m:t>
                      </m:r>
                      <m:r>
                        <a:rPr lang="en-US" sz="1600" i="1">
                          <a:solidFill>
                            <a:schemeClr val="bg1"/>
                          </a:solidFill>
                          <a:latin typeface="Cambria Math" panose="02040503050406030204" pitchFamily="18" charset="0"/>
                        </a:rPr>
                        <m:t>)=0.3836</m:t>
                      </m:r>
                    </m:oMath>
                  </m:oMathPara>
                </a14:m>
                <a:endParaRPr lang="en-US" sz="1600">
                  <a:solidFill>
                    <a:schemeClr val="bg1"/>
                  </a:solidFill>
                </a:endParaRPr>
              </a:p>
            </p:txBody>
          </p:sp>
        </mc:Choice>
        <mc:Fallback xmlns="">
          <p:sp>
            <p:nvSpPr>
              <p:cNvPr id="3" name="Content Placeholder 2">
                <a:extLst>
                  <a:ext uri="{FF2B5EF4-FFF2-40B4-BE49-F238E27FC236}">
                    <a16:creationId xmlns:a16="http://schemas.microsoft.com/office/drawing/2014/main" id="{7EE1D05E-D35C-4CDA-9C1B-9F1C2BA2DF9F}"/>
                  </a:ext>
                </a:extLst>
              </p:cNvPr>
              <p:cNvSpPr>
                <a:spLocks noGrp="1" noRot="1" noChangeAspect="1" noMove="1" noResize="1" noEditPoints="1" noAdjustHandles="1" noChangeArrowheads="1" noChangeShapeType="1" noTextEdit="1"/>
              </p:cNvSpPr>
              <p:nvPr>
                <p:ph idx="1"/>
              </p:nvPr>
            </p:nvSpPr>
            <p:spPr>
              <a:xfrm>
                <a:off x="8339328" y="1655065"/>
                <a:ext cx="3090672" cy="4224528"/>
              </a:xfrm>
              <a:blipFill>
                <a:blip r:embed="rId2"/>
                <a:stretch>
                  <a:fillRect l="-986" t="-289"/>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02F08F7D-C2AE-49EA-9643-9F7F73ED0880}"/>
              </a:ext>
            </a:extLst>
          </p:cNvPr>
          <p:cNvGraphicFramePr>
            <a:graphicFrameLocks noGrp="1"/>
          </p:cNvGraphicFramePr>
          <p:nvPr>
            <p:extLst>
              <p:ext uri="{D42A27DB-BD31-4B8C-83A1-F6EECF244321}">
                <p14:modId xmlns:p14="http://schemas.microsoft.com/office/powerpoint/2010/main" val="3862544419"/>
              </p:ext>
            </p:extLst>
          </p:nvPr>
        </p:nvGraphicFramePr>
        <p:xfrm>
          <a:off x="926927" y="1529218"/>
          <a:ext cx="5978275" cy="3488884"/>
        </p:xfrm>
        <a:graphic>
          <a:graphicData uri="http://schemas.openxmlformats.org/drawingml/2006/table">
            <a:tbl>
              <a:tblPr firstRow="1" bandRow="1">
                <a:solidFill>
                  <a:srgbClr val="F2F2F2">
                    <a:alpha val="45098"/>
                  </a:srgbClr>
                </a:solidFill>
                <a:tableStyleId>{5C22544A-7EE6-4342-B048-85BDC9FD1C3A}</a:tableStyleId>
              </a:tblPr>
              <a:tblGrid>
                <a:gridCol w="2197006">
                  <a:extLst>
                    <a:ext uri="{9D8B030D-6E8A-4147-A177-3AD203B41FA5}">
                      <a16:colId xmlns:a16="http://schemas.microsoft.com/office/drawing/2014/main" val="1079560100"/>
                    </a:ext>
                  </a:extLst>
                </a:gridCol>
                <a:gridCol w="1270558">
                  <a:extLst>
                    <a:ext uri="{9D8B030D-6E8A-4147-A177-3AD203B41FA5}">
                      <a16:colId xmlns:a16="http://schemas.microsoft.com/office/drawing/2014/main" val="1517810739"/>
                    </a:ext>
                  </a:extLst>
                </a:gridCol>
                <a:gridCol w="1215114">
                  <a:extLst>
                    <a:ext uri="{9D8B030D-6E8A-4147-A177-3AD203B41FA5}">
                      <a16:colId xmlns:a16="http://schemas.microsoft.com/office/drawing/2014/main" val="3297352333"/>
                    </a:ext>
                  </a:extLst>
                </a:gridCol>
                <a:gridCol w="1295597">
                  <a:extLst>
                    <a:ext uri="{9D8B030D-6E8A-4147-A177-3AD203B41FA5}">
                      <a16:colId xmlns:a16="http://schemas.microsoft.com/office/drawing/2014/main" val="3878138248"/>
                    </a:ext>
                  </a:extLst>
                </a:gridCol>
              </a:tblGrid>
              <a:tr h="676487">
                <a:tc>
                  <a:txBody>
                    <a:bodyPr/>
                    <a:lstStyle/>
                    <a:p>
                      <a:pPr algn="ctr"/>
                      <a:r>
                        <a:rPr lang="en-US" sz="1600" b="0" cap="none" spc="0">
                          <a:solidFill>
                            <a:schemeClr val="bg1"/>
                          </a:solidFill>
                        </a:rPr>
                        <a:t>Cause</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600" b="0" cap="none" spc="0">
                          <a:solidFill>
                            <a:schemeClr val="bg1"/>
                          </a:solidFill>
                        </a:rPr>
                        <a:t>Number of deaths</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600" b="0" cap="none" spc="0">
                          <a:solidFill>
                            <a:schemeClr val="bg1"/>
                          </a:solidFill>
                        </a:rPr>
                        <a:t>Relative frequency</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a:solidFill>
                            <a:schemeClr val="bg1"/>
                          </a:solidFill>
                        </a:rPr>
                        <a:t>% Relative frequency</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409941462"/>
                  </a:ext>
                </a:extLst>
              </a:tr>
              <a:tr h="401771">
                <a:tc>
                  <a:txBody>
                    <a:bodyPr/>
                    <a:lstStyle/>
                    <a:p>
                      <a:r>
                        <a:rPr lang="en-US" sz="1400" cap="none" spc="0">
                          <a:solidFill>
                            <a:schemeClr val="tx1"/>
                          </a:solidFill>
                        </a:rPr>
                        <a:t>Transportation (T)</a:t>
                      </a:r>
                    </a:p>
                  </a:txBody>
                  <a:tcPr marL="103018" marR="103018" marT="103018" marB="51509">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1705</a:t>
                      </a:r>
                    </a:p>
                  </a:txBody>
                  <a:tcPr marL="103018" marR="103018" marT="103018" marB="51509">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0.3836</a:t>
                      </a:r>
                    </a:p>
                  </a:txBody>
                  <a:tcPr marL="8585" marR="8585" marT="103018"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38.36</a:t>
                      </a:r>
                    </a:p>
                  </a:txBody>
                  <a:tcPr marL="8585" marR="8585" marT="103018"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334237236"/>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Violent events (V)</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837</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0.1883</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18.83</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92954692"/>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Equipment accidents (E)</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741</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0.1667</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16.67</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94933604"/>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Falls (F)</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645</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0.1451</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14.51</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526020810"/>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Chemical (C)</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404</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0.0909</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9.09</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270273661"/>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Fires and explosions (X)</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113</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0.0254</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2.54</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81453428"/>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cap="none" spc="0">
                          <a:solidFill>
                            <a:schemeClr val="tx1"/>
                          </a:solidFill>
                        </a:rPr>
                        <a:t>Total</a:t>
                      </a:r>
                    </a:p>
                  </a:txBody>
                  <a:tcPr marL="103018" marR="103018" marT="103018" marB="51509">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cap="none" spc="0">
                          <a:solidFill>
                            <a:schemeClr val="tx1"/>
                          </a:solidFill>
                        </a:rPr>
                        <a:t>4445</a:t>
                      </a:r>
                    </a:p>
                  </a:txBody>
                  <a:tcPr marL="103018" marR="103018" marT="103018" marB="51509">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fontAlgn="b"/>
                      <a:r>
                        <a:rPr lang="en-US" sz="1400" b="1" kern="1200" cap="none" spc="0">
                          <a:solidFill>
                            <a:schemeClr val="tx1"/>
                          </a:solidFill>
                          <a:latin typeface="+mn-lt"/>
                          <a:ea typeface="+mn-ea"/>
                          <a:cs typeface="+mn-cs"/>
                        </a:rPr>
                        <a:t>1.0000</a:t>
                      </a:r>
                    </a:p>
                  </a:txBody>
                  <a:tcPr marL="8585" marR="8585" marT="103018"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fontAlgn="b"/>
                      <a:r>
                        <a:rPr lang="en-US" sz="1400" b="1" kern="1200" cap="none" spc="0">
                          <a:solidFill>
                            <a:schemeClr val="tx1"/>
                          </a:solidFill>
                          <a:latin typeface="+mn-lt"/>
                          <a:ea typeface="+mn-ea"/>
                          <a:cs typeface="+mn-cs"/>
                        </a:rPr>
                        <a:t>100.00</a:t>
                      </a:r>
                    </a:p>
                  </a:txBody>
                  <a:tcPr marL="8585" marR="8585" marT="103018"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561765722"/>
                  </a:ext>
                </a:extLst>
              </a:tr>
            </a:tbl>
          </a:graphicData>
        </a:graphic>
      </p:graphicFrame>
    </p:spTree>
    <p:extLst>
      <p:ext uri="{BB962C8B-B14F-4D97-AF65-F5344CB8AC3E}">
        <p14:creationId xmlns:p14="http://schemas.microsoft.com/office/powerpoint/2010/main" val="2073653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D588E136-7B18-46C3-BFFD-804A4C55C57B}"/>
              </a:ext>
            </a:extLst>
          </p:cNvPr>
          <p:cNvPicPr>
            <a:picLocks noChangeAspect="1"/>
          </p:cNvPicPr>
          <p:nvPr/>
        </p:nvPicPr>
        <p:blipFill rotWithShape="1">
          <a:blip r:embed="rId2"/>
          <a:srcRect l="29920" r="17003"/>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7E1197E-ACE5-46D7-96DF-860DDADC36AF}"/>
              </a:ext>
            </a:extLst>
          </p:cNvPr>
          <p:cNvSpPr>
            <a:spLocks noGrp="1"/>
          </p:cNvSpPr>
          <p:nvPr>
            <p:ph type="title"/>
          </p:nvPr>
        </p:nvSpPr>
        <p:spPr>
          <a:xfrm>
            <a:off x="765051" y="382385"/>
            <a:ext cx="6015897" cy="1492132"/>
          </a:xfrm>
        </p:spPr>
        <p:txBody>
          <a:bodyPr>
            <a:normAutofit/>
          </a:bodyPr>
          <a:lstStyle/>
          <a:p>
            <a:r>
              <a:rPr lang="en-US"/>
              <a:t>Compliment</a:t>
            </a:r>
            <a:endParaRPr lang="en-US" dirty="0"/>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DAB49-9DFD-4376-BA96-907636061522}"/>
                  </a:ext>
                </a:extLst>
              </p:cNvPr>
              <p:cNvSpPr>
                <a:spLocks noGrp="1"/>
              </p:cNvSpPr>
              <p:nvPr>
                <p:ph idx="1"/>
              </p:nvPr>
            </p:nvSpPr>
            <p:spPr>
              <a:xfrm>
                <a:off x="765051" y="2286001"/>
                <a:ext cx="6015897" cy="3593591"/>
              </a:xfrm>
            </p:spPr>
            <p:txBody>
              <a:bodyPr>
                <a:normAutofit/>
              </a:bodyPr>
              <a:lstStyle/>
              <a:p>
                <a:pPr marL="0" indent="0">
                  <a:buNone/>
                </a:pPr>
                <a:r>
                  <a:rPr lang="en-US" dirty="0"/>
                  <a:t>Given an event </a:t>
                </a:r>
                <a14:m>
                  <m:oMath xmlns:m="http://schemas.openxmlformats.org/officeDocument/2006/math">
                    <m:r>
                      <a:rPr lang="en-US" i="1" dirty="0" smtClean="0">
                        <a:latin typeface="Cambria Math" panose="02040503050406030204" pitchFamily="18" charset="0"/>
                      </a:rPr>
                      <m:t>𝐴</m:t>
                    </m:r>
                  </m:oMath>
                </a14:m>
                <a:r>
                  <a:rPr lang="en-US" dirty="0"/>
                  <a:t>, the complement of </a:t>
                </a:r>
                <a14:m>
                  <m:oMath xmlns:m="http://schemas.openxmlformats.org/officeDocument/2006/math">
                    <m:r>
                      <a:rPr lang="en-US" i="1" dirty="0" smtClean="0">
                        <a:latin typeface="Cambria Math" panose="02040503050406030204" pitchFamily="18" charset="0"/>
                      </a:rPr>
                      <m:t>𝐴</m:t>
                    </m:r>
                  </m:oMath>
                </a14:m>
                <a:r>
                  <a:rPr lang="en-US" dirty="0"/>
                  <a:t>, denoted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t> 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 contains all the outcomes that are NOT in </a:t>
                </a:r>
                <a14:m>
                  <m:oMath xmlns:m="http://schemas.openxmlformats.org/officeDocument/2006/math">
                    <m:r>
                      <a:rPr lang="en-US" b="0" i="1" smtClean="0">
                        <a:latin typeface="Cambria Math" panose="02040503050406030204" pitchFamily="18" charset="0"/>
                      </a:rPr>
                      <m:t>𝐴</m:t>
                    </m:r>
                  </m:oMath>
                </a14:m>
                <a:r>
                  <a:rPr lang="en-US" dirty="0"/>
                  <a:t>. Union of </a:t>
                </a:r>
                <a14:m>
                  <m:oMath xmlns:m="http://schemas.openxmlformats.org/officeDocument/2006/math">
                    <m:r>
                      <a:rPr lang="en-US" i="1" dirty="0">
                        <a:latin typeface="Cambria Math" panose="02040503050406030204" pitchFamily="18" charset="0"/>
                      </a:rPr>
                      <m:t>𝐴</m:t>
                    </m:r>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occupies the whole sample space. So, we can say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=1</m:t>
                      </m:r>
                    </m:oMath>
                  </m:oMathPara>
                </a14:m>
                <a:endParaRPr lang="en-US" dirty="0"/>
              </a:p>
            </p:txBody>
          </p:sp>
        </mc:Choice>
        <mc:Fallback xmlns="">
          <p:sp>
            <p:nvSpPr>
              <p:cNvPr id="3" name="Content Placeholder 2">
                <a:extLst>
                  <a:ext uri="{FF2B5EF4-FFF2-40B4-BE49-F238E27FC236}">
                    <a16:creationId xmlns:a16="http://schemas.microsoft.com/office/drawing/2014/main" id="{BC9DAB49-9DFD-4376-BA96-907636061522}"/>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8492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D8C4A8AF-BC69-4678-817E-B92B7B9D1E15}"/>
              </a:ext>
            </a:extLst>
          </p:cNvPr>
          <p:cNvPicPr>
            <a:picLocks noChangeAspect="1"/>
          </p:cNvPicPr>
          <p:nvPr/>
        </p:nvPicPr>
        <p:blipFill rotWithShape="1">
          <a:blip r:embed="rId2">
            <a:grayscl/>
          </a:blip>
          <a:srcRect b="15648"/>
          <a:stretch/>
        </p:blipFill>
        <p:spPr>
          <a:xfrm>
            <a:off x="20" y="-1"/>
            <a:ext cx="12191980" cy="6864691"/>
          </a:xfrm>
          <a:prstGeom prst="rect">
            <a:avLst/>
          </a:prstGeom>
        </p:spPr>
      </p:pic>
      <p:sp>
        <p:nvSpPr>
          <p:cNvPr id="16" name="Rectangle 15">
            <a:extLst>
              <a:ext uri="{FF2B5EF4-FFF2-40B4-BE49-F238E27FC236}">
                <a16:creationId xmlns:a16="http://schemas.microsoft.com/office/drawing/2014/main" id="{90EA20CD-7CA4-4B5F-81C5-95EBAEEB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89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11EC48D5-7ED9-429F-AC2B-E167755F41E6}"/>
              </a:ext>
            </a:extLst>
          </p:cNvPr>
          <p:cNvSpPr>
            <a:spLocks noGrp="1"/>
          </p:cNvSpPr>
          <p:nvPr>
            <p:ph type="title"/>
          </p:nvPr>
        </p:nvSpPr>
        <p:spPr>
          <a:xfrm>
            <a:off x="1251678" y="382385"/>
            <a:ext cx="10178322" cy="1492132"/>
          </a:xfrm>
        </p:spPr>
        <p:txBody>
          <a:bodyPr>
            <a:normAutofit/>
          </a:bodyPr>
          <a:lstStyle/>
          <a:p>
            <a:r>
              <a:rPr lang="en-US">
                <a:solidFill>
                  <a:schemeClr val="bg2"/>
                </a:solidFill>
              </a:rPr>
              <a:t>Example</a:t>
            </a:r>
            <a:br>
              <a:rPr lang="en-US">
                <a:solidFill>
                  <a:schemeClr val="bg2"/>
                </a:solidFill>
              </a:rPr>
            </a:br>
            <a:r>
              <a:rPr lang="en-US">
                <a:solidFill>
                  <a:schemeClr val="bg2"/>
                </a:solidFill>
              </a:rPr>
              <a:t>Compliment</a:t>
            </a:r>
          </a:p>
        </p:txBody>
      </p:sp>
      <p:sp>
        <p:nvSpPr>
          <p:cNvPr id="18" name="Freeform 6">
            <a:extLst>
              <a:ext uri="{FF2B5EF4-FFF2-40B4-BE49-F238E27FC236}">
                <a16:creationId xmlns:a16="http://schemas.microsoft.com/office/drawing/2014/main" id="{DAE7A9FC-5A08-4340-A5F4-12BAA390B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52EC9-9574-49C6-9F68-2D424BA39A6C}"/>
                  </a:ext>
                </a:extLst>
              </p:cNvPr>
              <p:cNvSpPr>
                <a:spLocks noGrp="1"/>
              </p:cNvSpPr>
              <p:nvPr>
                <p:ph idx="1"/>
              </p:nvPr>
            </p:nvSpPr>
            <p:spPr>
              <a:xfrm>
                <a:off x="1251678" y="2286001"/>
                <a:ext cx="10178322" cy="3593591"/>
              </a:xfrm>
            </p:spPr>
            <p:txBody>
              <a:bodyPr>
                <a:normAutofit/>
              </a:bodyPr>
              <a:lstStyle/>
              <a:p>
                <a:pPr marL="0" indent="0">
                  <a:buNone/>
                </a:pPr>
                <a:r>
                  <a:rPr lang="en-US">
                    <a:solidFill>
                      <a:schemeClr val="tx2"/>
                    </a:solidFill>
                  </a:rPr>
                  <a:t>If the sample space </a:t>
                </a:r>
                <a14:m>
                  <m:oMath xmlns:m="http://schemas.openxmlformats.org/officeDocument/2006/math">
                    <m:r>
                      <a:rPr lang="en-US" b="0" i="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𝑆</m:t>
                    </m:r>
                    <m:r>
                      <a:rPr lang="en-US" b="0" i="1">
                        <a:solidFill>
                          <a:schemeClr val="tx2"/>
                        </a:solidFill>
                        <a:latin typeface="Cambria Math" panose="02040503050406030204" pitchFamily="18" charset="0"/>
                      </a:rPr>
                      <m:t>)</m:t>
                    </m:r>
                  </m:oMath>
                </a14:m>
                <a:r>
                  <a:rPr lang="en-US">
                    <a:solidFill>
                      <a:schemeClr val="tx2"/>
                    </a:solidFill>
                  </a:rPr>
                  <a:t> of rolling dice experiment is </a:t>
                </a:r>
                <a14:m>
                  <m:oMath xmlns:m="http://schemas.openxmlformats.org/officeDocument/2006/math">
                    <m:r>
                      <a:rPr lang="en-US" b="0" i="1">
                        <a:solidFill>
                          <a:schemeClr val="tx2"/>
                        </a:solidFill>
                        <a:latin typeface="Cambria Math" panose="02040503050406030204" pitchFamily="18" charset="0"/>
                      </a:rPr>
                      <m:t>𝑆</m:t>
                    </m:r>
                    <m:r>
                      <a:rPr lang="en-US" b="0" i="1">
                        <a:solidFill>
                          <a:schemeClr val="tx2"/>
                        </a:solidFill>
                        <a:latin typeface="Cambria Math" panose="02040503050406030204" pitchFamily="18" charset="0"/>
                      </a:rPr>
                      <m:t>=</m:t>
                    </m:r>
                    <m:d>
                      <m:dPr>
                        <m:begChr m:val="{"/>
                        <m:endChr m:val="}"/>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1, 2, 3, 4, 5, 6</m:t>
                        </m:r>
                      </m:e>
                    </m:d>
                  </m:oMath>
                </a14:m>
                <a:r>
                  <a:rPr lang="en-US">
                    <a:solidFill>
                      <a:schemeClr val="tx2"/>
                    </a:solidFill>
                  </a:rPr>
                  <a:t>. If event </a:t>
                </a:r>
                <a14:m>
                  <m:oMath xmlns:m="http://schemas.openxmlformats.org/officeDocument/2006/math">
                    <m:r>
                      <a:rPr lang="en-US" b="0" i="1">
                        <a:solidFill>
                          <a:schemeClr val="tx2"/>
                        </a:solidFill>
                        <a:latin typeface="Cambria Math" panose="02040503050406030204" pitchFamily="18" charset="0"/>
                      </a:rPr>
                      <m:t>𝐴</m:t>
                    </m:r>
                    <m:r>
                      <a:rPr lang="en-US" b="0" i="1">
                        <a:solidFill>
                          <a:schemeClr val="tx2"/>
                        </a:solidFill>
                        <a:latin typeface="Cambria Math" panose="02040503050406030204" pitchFamily="18" charset="0"/>
                      </a:rPr>
                      <m:t>=</m:t>
                    </m:r>
                    <m:d>
                      <m:dPr>
                        <m:begChr m:val="{"/>
                        <m:endChr m:val="}"/>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1, 2, 3, 4</m:t>
                        </m:r>
                      </m:e>
                    </m:d>
                  </m:oMath>
                </a14:m>
                <a:r>
                  <a:rPr lang="en-US">
                    <a:solidFill>
                      <a:schemeClr val="tx2"/>
                    </a:solidFill>
                  </a:rPr>
                  <a:t>, then find the probability of </a:t>
                </a:r>
                <a14:m>
                  <m:oMath xmlns:m="http://schemas.openxmlformats.org/officeDocument/2006/math">
                    <m:acc>
                      <m:accPr>
                        <m:chr m:val="̅"/>
                        <m:ctrlPr>
                          <a:rPr lang="en-US" i="1">
                            <a:solidFill>
                              <a:schemeClr val="tx2"/>
                            </a:solidFill>
                            <a:latin typeface="Cambria Math" panose="02040503050406030204" pitchFamily="18" charset="0"/>
                          </a:rPr>
                        </m:ctrlPr>
                      </m:accPr>
                      <m:e>
                        <m:r>
                          <a:rPr lang="en-US" b="0" i="1">
                            <a:solidFill>
                              <a:schemeClr val="tx2"/>
                            </a:solidFill>
                            <a:latin typeface="Cambria Math" panose="02040503050406030204" pitchFamily="18" charset="0"/>
                          </a:rPr>
                          <m:t>𝐴</m:t>
                        </m:r>
                      </m:e>
                    </m:acc>
                  </m:oMath>
                </a14:m>
                <a:r>
                  <a:rPr lang="en-US">
                    <a:solidFill>
                      <a:schemeClr val="tx2"/>
                    </a:solidFill>
                  </a:rPr>
                  <a:t>.</a:t>
                </a:r>
              </a:p>
            </p:txBody>
          </p:sp>
        </mc:Choice>
        <mc:Fallback xmlns="">
          <p:sp>
            <p:nvSpPr>
              <p:cNvPr id="3" name="Content Placeholder 2">
                <a:extLst>
                  <a:ext uri="{FF2B5EF4-FFF2-40B4-BE49-F238E27FC236}">
                    <a16:creationId xmlns:a16="http://schemas.microsoft.com/office/drawing/2014/main" id="{6ED52EC9-9574-49C6-9F68-2D424BA39A6C}"/>
                  </a:ext>
                </a:extLst>
              </p:cNvPr>
              <p:cNvSpPr>
                <a:spLocks noGrp="1" noRot="1" noChangeAspect="1" noMove="1" noResize="1" noEditPoints="1" noAdjustHandles="1" noChangeArrowheads="1" noChangeShapeType="1" noTextEdit="1"/>
              </p:cNvSpPr>
              <p:nvPr>
                <p:ph idx="1"/>
              </p:nvPr>
            </p:nvSpPr>
            <p:spPr>
              <a:xfrm>
                <a:off x="1251678" y="2286001"/>
                <a:ext cx="10178322" cy="3593591"/>
              </a:xfrm>
              <a:blipFill>
                <a:blip r:embed="rId3"/>
                <a:stretch>
                  <a:fillRect l="-599" t="-67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D739A10-E566-49E7-A1A9-589AADBC2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42352" y="-1"/>
            <a:ext cx="66184" cy="6858001"/>
          </a:xfrm>
          <a:prstGeom prst="rect">
            <a:avLst/>
          </a:prstGeom>
          <a:solidFill>
            <a:schemeClr val="bg2"/>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2" name="Rectangle 21">
            <a:extLst>
              <a:ext uri="{FF2B5EF4-FFF2-40B4-BE49-F238E27FC236}">
                <a16:creationId xmlns:a16="http://schemas.microsoft.com/office/drawing/2014/main" id="{60976558-2A03-4E85-B915-BE13F4AB8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6691"/>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16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C48D5-7ED9-429F-AC2B-E167755F41E6}"/>
              </a:ext>
            </a:extLst>
          </p:cNvPr>
          <p:cNvSpPr>
            <a:spLocks noGrp="1"/>
          </p:cNvSpPr>
          <p:nvPr>
            <p:ph type="title"/>
          </p:nvPr>
        </p:nvSpPr>
        <p:spPr>
          <a:xfrm>
            <a:off x="765051" y="382385"/>
            <a:ext cx="6015897" cy="1492132"/>
          </a:xfrm>
        </p:spPr>
        <p:txBody>
          <a:bodyPr>
            <a:normAutofit/>
          </a:bodyPr>
          <a:lstStyle/>
          <a:p>
            <a:r>
              <a:rPr lang="en-US" dirty="0"/>
              <a:t>Solution</a:t>
            </a:r>
            <a:br>
              <a:rPr lang="en-US" dirty="0"/>
            </a:br>
            <a:r>
              <a:rPr lang="en-US" dirty="0"/>
              <a:t>Compliment</a:t>
            </a:r>
          </a:p>
        </p:txBody>
      </p:sp>
      <p:sp>
        <p:nvSpPr>
          <p:cNvPr id="14"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52EC9-9574-49C6-9F68-2D424BA39A6C}"/>
                  </a:ext>
                </a:extLst>
              </p:cNvPr>
              <p:cNvSpPr>
                <a:spLocks noGrp="1"/>
              </p:cNvSpPr>
              <p:nvPr>
                <p:ph idx="1"/>
              </p:nvPr>
            </p:nvSpPr>
            <p:spPr>
              <a:xfrm>
                <a:off x="765051" y="2286001"/>
                <a:ext cx="6015897" cy="3593591"/>
              </a:xfrm>
            </p:spPr>
            <p:txBody>
              <a:bodyPr>
                <a:normAutofit/>
              </a:bodyPr>
              <a:lstStyle/>
              <a:p>
                <a:pPr marL="0" indent="0">
                  <a:lnSpc>
                    <a:spcPct val="100000"/>
                  </a:lnSpc>
                  <a:buNone/>
                </a:pPr>
                <a:r>
                  <a:rPr lang="en-US" sz="1900"/>
                  <a:t>If the sample space </a:t>
                </a:r>
                <a14:m>
                  <m:oMath xmlns:m="http://schemas.openxmlformats.org/officeDocument/2006/math">
                    <m:r>
                      <a:rPr lang="en-US" sz="1900" b="0" i="0" smtClean="0">
                        <a:latin typeface="Cambria Math" panose="02040503050406030204" pitchFamily="18" charset="0"/>
                      </a:rPr>
                      <m:t>(</m:t>
                    </m:r>
                    <m:r>
                      <a:rPr lang="en-US" sz="1900" i="1">
                        <a:latin typeface="Cambria Math" panose="02040503050406030204" pitchFamily="18" charset="0"/>
                      </a:rPr>
                      <m:t>𝑆</m:t>
                    </m:r>
                    <m:r>
                      <a:rPr lang="en-US" sz="1900" b="0" i="1" smtClean="0">
                        <a:latin typeface="Cambria Math" panose="02040503050406030204" pitchFamily="18" charset="0"/>
                      </a:rPr>
                      <m:t>)</m:t>
                    </m:r>
                  </m:oMath>
                </a14:m>
                <a:r>
                  <a:rPr lang="en-US" sz="1900"/>
                  <a:t> of rolling dice experiment is </a:t>
                </a:r>
                <a14:m>
                  <m:oMath xmlns:m="http://schemas.openxmlformats.org/officeDocument/2006/math">
                    <m:r>
                      <a:rPr lang="en-US" sz="1900" b="0" i="1" smtClean="0">
                        <a:latin typeface="Cambria Math" panose="02040503050406030204" pitchFamily="18" charset="0"/>
                      </a:rPr>
                      <m:t>𝑆</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1, 2, 3, 4, 5, 6</m:t>
                        </m:r>
                      </m:e>
                    </m:d>
                  </m:oMath>
                </a14:m>
                <a:r>
                  <a:rPr lang="en-US" sz="1900"/>
                  <a:t>. If event </a:t>
                </a:r>
                <a14:m>
                  <m:oMath xmlns:m="http://schemas.openxmlformats.org/officeDocument/2006/math">
                    <m:r>
                      <a:rPr lang="en-US" sz="1900" b="0" i="1" smtClean="0">
                        <a:latin typeface="Cambria Math" panose="02040503050406030204" pitchFamily="18" charset="0"/>
                      </a:rPr>
                      <m:t>𝐴</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m:t>
                        </m:r>
                      </m:e>
                    </m:d>
                  </m:oMath>
                </a14:m>
                <a:r>
                  <a:rPr lang="en-US" sz="1900"/>
                  <a:t>, then find the probability of </a:t>
                </a:r>
                <a14:m>
                  <m:oMath xmlns:m="http://schemas.openxmlformats.org/officeDocument/2006/math">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oMath>
                </a14:m>
                <a:r>
                  <a:rPr lang="en-US" sz="1900"/>
                  <a:t>.</a:t>
                </a: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𝐴</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m:t>
                          </m:r>
                        </m:e>
                      </m:d>
                    </m:oMath>
                  </m:oMathPara>
                </a14:m>
                <a:endParaRPr lang="en-US" sz="1900" b="0" i="1">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acc>
                        <m:accPr>
                          <m:chr m:val="̅"/>
                          <m:ctrlPr>
                            <a:rPr lang="en-US" sz="1900" i="1">
                              <a:latin typeface="Cambria Math" panose="02040503050406030204" pitchFamily="18" charset="0"/>
                            </a:rPr>
                          </m:ctrlPr>
                        </m:accPr>
                        <m:e>
                          <m:r>
                            <a:rPr lang="en-US" sz="1900" i="1">
                              <a:latin typeface="Cambria Math" panose="02040503050406030204" pitchFamily="18" charset="0"/>
                            </a:rPr>
                            <m:t>𝐴</m:t>
                          </m:r>
                        </m:e>
                      </m:acc>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5, 6</m:t>
                          </m:r>
                        </m:e>
                      </m:d>
                    </m:oMath>
                  </m:oMathPara>
                </a14:m>
                <a:endParaRPr lang="en-US" sz="1900" b="0" i="1">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𝐴</m:t>
                          </m:r>
                        </m:e>
                      </m:d>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4</m:t>
                          </m:r>
                        </m:num>
                        <m:den>
                          <m:r>
                            <a:rPr lang="en-US" sz="1900" b="0" i="1" smtClean="0">
                              <a:latin typeface="Cambria Math" panose="02040503050406030204" pitchFamily="18" charset="0"/>
                            </a:rPr>
                            <m:t>6</m:t>
                          </m:r>
                        </m:den>
                      </m:f>
                      <m:r>
                        <a:rPr lang="en-US" sz="1900" b="0" i="1" smtClean="0">
                          <a:latin typeface="Cambria Math" panose="02040503050406030204" pitchFamily="18" charset="0"/>
                        </a:rPr>
                        <m:t>=0.6667</m:t>
                      </m:r>
                    </m:oMath>
                  </m:oMathPara>
                </a14:m>
                <a:endParaRPr lang="en-US" sz="1900"/>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e>
                      </m:d>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2</m:t>
                          </m:r>
                        </m:num>
                        <m:den>
                          <m:r>
                            <a:rPr lang="en-US" sz="1900" b="0" i="1" smtClean="0">
                              <a:latin typeface="Cambria Math" panose="02040503050406030204" pitchFamily="18" charset="0"/>
                            </a:rPr>
                            <m:t>6</m:t>
                          </m:r>
                        </m:den>
                      </m:f>
                      <m:r>
                        <a:rPr lang="en-US" sz="1900" b="0" i="1" smtClean="0">
                          <a:latin typeface="Cambria Math" panose="02040503050406030204" pitchFamily="18" charset="0"/>
                        </a:rPr>
                        <m:t>=0.3333</m:t>
                      </m:r>
                    </m:oMath>
                  </m:oMathPara>
                </a14:m>
                <a:endParaRPr lang="en-US" sz="1900"/>
              </a:p>
              <a:p>
                <a:pPr marL="0" indent="0">
                  <a:lnSpc>
                    <a:spcPct val="100000"/>
                  </a:lnSpc>
                  <a:buNone/>
                </a:pPr>
                <a:r>
                  <a:rPr lang="en-US" sz="1900"/>
                  <a:t>Verify the results:</a:t>
                </a: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𝐴</m:t>
                          </m:r>
                        </m:e>
                      </m:d>
                      <m:r>
                        <a:rPr lang="en-US" sz="1900" b="0" i="1" smtClean="0">
                          <a:latin typeface="Cambria Math" panose="02040503050406030204" pitchFamily="18" charset="0"/>
                        </a:rPr>
                        <m:t>+</m:t>
                      </m:r>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e>
                      </m:d>
                      <m:r>
                        <a:rPr lang="en-US" sz="1900" b="0" i="1" smtClean="0">
                          <a:latin typeface="Cambria Math" panose="02040503050406030204" pitchFamily="18" charset="0"/>
                        </a:rPr>
                        <m:t>=1</m:t>
                      </m:r>
                    </m:oMath>
                  </m:oMathPara>
                </a14:m>
                <a:endParaRPr lang="en-US" sz="1900"/>
              </a:p>
            </p:txBody>
          </p:sp>
        </mc:Choice>
        <mc:Fallback xmlns="">
          <p:sp>
            <p:nvSpPr>
              <p:cNvPr id="3" name="Content Placeholder 2">
                <a:extLst>
                  <a:ext uri="{FF2B5EF4-FFF2-40B4-BE49-F238E27FC236}">
                    <a16:creationId xmlns:a16="http://schemas.microsoft.com/office/drawing/2014/main" id="{6ED52EC9-9574-49C6-9F68-2D424BA39A6C}"/>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014" t="-1017"/>
                </a:stretch>
              </a:blipFill>
            </p:spPr>
            <p:txBody>
              <a:bodyPr/>
              <a:lstStyle/>
              <a:p>
                <a:r>
                  <a:rPr lang="en-US">
                    <a:noFill/>
                  </a:rPr>
                  <a:t> </a:t>
                </a:r>
              </a:p>
            </p:txBody>
          </p:sp>
        </mc:Fallback>
      </mc:AlternateContent>
      <p:pic>
        <p:nvPicPr>
          <p:cNvPr id="15" name="Picture 4" descr="Light bulb on yellow background with sketched light beams and cord">
            <a:extLst>
              <a:ext uri="{FF2B5EF4-FFF2-40B4-BE49-F238E27FC236}">
                <a16:creationId xmlns:a16="http://schemas.microsoft.com/office/drawing/2014/main" id="{D4B9BAD8-16C8-4344-8575-60304CFDBEEA}"/>
              </a:ext>
            </a:extLst>
          </p:cNvPr>
          <p:cNvPicPr>
            <a:picLocks noChangeAspect="1"/>
          </p:cNvPicPr>
          <p:nvPr/>
        </p:nvPicPr>
        <p:blipFill rotWithShape="1">
          <a:blip r:embed="rId3"/>
          <a:srcRect l="50597" r="6339"/>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401510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5A630680-4B7E-40A9-BF3E-6DCCD1D6DFB7}"/>
              </a:ext>
            </a:extLst>
          </p:cNvPr>
          <p:cNvPicPr>
            <a:picLocks noChangeAspect="1"/>
          </p:cNvPicPr>
          <p:nvPr/>
        </p:nvPicPr>
        <p:blipFill rotWithShape="1">
          <a:blip r:embed="rId2">
            <a:grayscl/>
          </a:blip>
          <a:srcRect b="15648"/>
          <a:stretch/>
        </p:blipFill>
        <p:spPr>
          <a:xfrm>
            <a:off x="20" y="-1"/>
            <a:ext cx="12191980" cy="6864691"/>
          </a:xfrm>
          <a:prstGeom prst="rect">
            <a:avLst/>
          </a:prstGeom>
        </p:spPr>
      </p:pic>
      <p:sp>
        <p:nvSpPr>
          <p:cNvPr id="9" name="Rectangle 8">
            <a:extLst>
              <a:ext uri="{FF2B5EF4-FFF2-40B4-BE49-F238E27FC236}">
                <a16:creationId xmlns:a16="http://schemas.microsoft.com/office/drawing/2014/main" id="{42753708-3791-427F-9863-E2E9E9117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tx2">
              <a:alpha val="85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11" name="Rectangle 10">
            <a:extLst>
              <a:ext uri="{FF2B5EF4-FFF2-40B4-BE49-F238E27FC236}">
                <a16:creationId xmlns:a16="http://schemas.microsoft.com/office/drawing/2014/main" id="{24C1E362-0418-4456-8AED-F17CB3936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1" y="-2"/>
            <a:ext cx="28346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6">
            <a:extLst>
              <a:ext uri="{FF2B5EF4-FFF2-40B4-BE49-F238E27FC236}">
                <a16:creationId xmlns:a16="http://schemas.microsoft.com/office/drawing/2014/main" id="{88946BC1-A6A4-4C8F-AE78-311E225B7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478212" y="650367"/>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tx2">
              <a:alpha val="50000"/>
            </a:schemeClr>
          </a:solidFill>
          <a:ln w="0">
            <a:noFill/>
            <a:prstDash val="solid"/>
            <a:round/>
            <a:headEnd/>
            <a:tailEnd/>
          </a:ln>
        </p:spPr>
      </p:sp>
      <p:sp>
        <p:nvSpPr>
          <p:cNvPr id="2" name="Title 1">
            <a:extLst>
              <a:ext uri="{FF2B5EF4-FFF2-40B4-BE49-F238E27FC236}">
                <a16:creationId xmlns:a16="http://schemas.microsoft.com/office/drawing/2014/main" id="{D5BE9A69-96FF-4DD0-9FEE-39EEBCC83366}"/>
              </a:ext>
            </a:extLst>
          </p:cNvPr>
          <p:cNvSpPr>
            <a:spLocks noGrp="1"/>
          </p:cNvSpPr>
          <p:nvPr>
            <p:ph type="title"/>
          </p:nvPr>
        </p:nvSpPr>
        <p:spPr>
          <a:xfrm>
            <a:off x="1005178" y="382385"/>
            <a:ext cx="10178322" cy="1492132"/>
          </a:xfrm>
        </p:spPr>
        <p:txBody>
          <a:bodyPr>
            <a:normAutofit/>
          </a:bodyPr>
          <a:lstStyle/>
          <a:p>
            <a:r>
              <a:rPr lang="en-US">
                <a:solidFill>
                  <a:schemeClr val="bg2"/>
                </a:solidFill>
              </a:rPr>
              <a:t>Example</a:t>
            </a:r>
            <a:br>
              <a:rPr lang="en-US">
                <a:solidFill>
                  <a:schemeClr val="bg2"/>
                </a:solidFill>
              </a:rPr>
            </a:br>
            <a:r>
              <a:rPr lang="en-US">
                <a:solidFill>
                  <a:schemeClr val="bg2"/>
                </a:solidFill>
              </a:rPr>
              <a:t>Compliment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FAE7C-9047-482C-B2CF-6F3D42AD68C5}"/>
                  </a:ext>
                </a:extLst>
              </p:cNvPr>
              <p:cNvSpPr>
                <a:spLocks noGrp="1"/>
              </p:cNvSpPr>
              <p:nvPr>
                <p:ph idx="1"/>
              </p:nvPr>
            </p:nvSpPr>
            <p:spPr>
              <a:xfrm>
                <a:off x="1005178" y="2286001"/>
                <a:ext cx="10178322" cy="3593591"/>
              </a:xfrm>
            </p:spPr>
            <p:txBody>
              <a:bodyPr>
                <a:normAutofit/>
              </a:bodyPr>
              <a:lstStyle/>
              <a:p>
                <a:pPr marL="0" indent="0">
                  <a:buNone/>
                </a:pPr>
                <a:r>
                  <a:rPr lang="en-US">
                    <a:solidFill>
                      <a:schemeClr val="bg2"/>
                    </a:solidFill>
                  </a:rPr>
                  <a:t>In our previous example, we determined that the probability of dying from a fall </a:t>
                </a:r>
                <a14:m>
                  <m:oMath xmlns:m="http://schemas.openxmlformats.org/officeDocument/2006/math">
                    <m:r>
                      <a:rPr lang="en-US" b="0" i="1">
                        <a:solidFill>
                          <a:schemeClr val="bg2"/>
                        </a:solidFill>
                        <a:latin typeface="Cambria Math" panose="02040503050406030204" pitchFamily="18" charset="0"/>
                      </a:rPr>
                      <m:t>𝑃</m:t>
                    </m:r>
                    <m:r>
                      <a:rPr lang="en-US" b="0" i="1">
                        <a:solidFill>
                          <a:schemeClr val="bg2"/>
                        </a:solidFill>
                        <a:latin typeface="Cambria Math" panose="02040503050406030204" pitchFamily="18" charset="0"/>
                      </a:rPr>
                      <m:t>(</m:t>
                    </m:r>
                    <m:r>
                      <a:rPr lang="en-US" b="0" i="1">
                        <a:solidFill>
                          <a:schemeClr val="bg2"/>
                        </a:solidFill>
                        <a:latin typeface="Cambria Math" panose="02040503050406030204" pitchFamily="18" charset="0"/>
                      </a:rPr>
                      <m:t>𝐹</m:t>
                    </m:r>
                    <m:r>
                      <a:rPr lang="en-US" b="0" i="1">
                        <a:solidFill>
                          <a:schemeClr val="bg2"/>
                        </a:solidFill>
                        <a:latin typeface="Cambria Math" panose="02040503050406030204" pitchFamily="18" charset="0"/>
                      </a:rPr>
                      <m:t>)</m:t>
                    </m:r>
                  </m:oMath>
                </a14:m>
                <a:r>
                  <a:rPr lang="en-US">
                    <a:solidFill>
                      <a:schemeClr val="bg2"/>
                    </a:solidFill>
                  </a:rPr>
                  <a:t> at the workplace was </a:t>
                </a:r>
                <a14:m>
                  <m:oMath xmlns:m="http://schemas.openxmlformats.org/officeDocument/2006/math">
                    <m:r>
                      <a:rPr lang="en-US" i="1">
                        <a:solidFill>
                          <a:schemeClr val="bg2"/>
                        </a:solidFill>
                        <a:latin typeface="Cambria Math" panose="02040503050406030204" pitchFamily="18" charset="0"/>
                      </a:rPr>
                      <m:t>0.1451</m:t>
                    </m:r>
                  </m:oMath>
                </a14:m>
                <a:r>
                  <a:rPr lang="en-US">
                    <a:solidFill>
                      <a:schemeClr val="bg2"/>
                    </a:solidFill>
                  </a:rPr>
                  <a:t>. What is the probability of dying from all other causes?</a:t>
                </a:r>
              </a:p>
            </p:txBody>
          </p:sp>
        </mc:Choice>
        <mc:Fallback xmlns="">
          <p:sp>
            <p:nvSpPr>
              <p:cNvPr id="3" name="Content Placeholder 2">
                <a:extLst>
                  <a:ext uri="{FF2B5EF4-FFF2-40B4-BE49-F238E27FC236}">
                    <a16:creationId xmlns:a16="http://schemas.microsoft.com/office/drawing/2014/main" id="{DCCFAE7C-9047-482C-B2CF-6F3D42AD68C5}"/>
                  </a:ext>
                </a:extLst>
              </p:cNvPr>
              <p:cNvSpPr>
                <a:spLocks noGrp="1" noRot="1" noChangeAspect="1" noMove="1" noResize="1" noEditPoints="1" noAdjustHandles="1" noChangeArrowheads="1" noChangeShapeType="1" noTextEdit="1"/>
              </p:cNvSpPr>
              <p:nvPr>
                <p:ph idx="1"/>
              </p:nvPr>
            </p:nvSpPr>
            <p:spPr>
              <a:xfrm>
                <a:off x="1005178" y="2286001"/>
                <a:ext cx="10178322" cy="3593591"/>
              </a:xfrm>
              <a:blipFill>
                <a:blip r:embed="rId3"/>
                <a:stretch>
                  <a:fillRect l="-659" t="-67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9427082-69D0-4F07-835C-0C46C2ED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4014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42650AF3-BA58-48EE-B3A9-31A858CC7294}"/>
              </a:ext>
            </a:extLst>
          </p:cNvPr>
          <p:cNvPicPr>
            <a:picLocks noChangeAspect="1"/>
          </p:cNvPicPr>
          <p:nvPr/>
        </p:nvPicPr>
        <p:blipFill rotWithShape="1">
          <a:blip r:embed="rId2"/>
          <a:srcRect t="25000"/>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BE9A69-96FF-4DD0-9FEE-39EEBCC83366}"/>
              </a:ext>
            </a:extLst>
          </p:cNvPr>
          <p:cNvSpPr>
            <a:spLocks noGrp="1"/>
          </p:cNvSpPr>
          <p:nvPr>
            <p:ph type="title"/>
          </p:nvPr>
        </p:nvSpPr>
        <p:spPr>
          <a:xfrm>
            <a:off x="1251678" y="382385"/>
            <a:ext cx="10178322" cy="1492132"/>
          </a:xfrm>
        </p:spPr>
        <p:txBody>
          <a:bodyPr>
            <a:normAutofit/>
          </a:bodyPr>
          <a:lstStyle/>
          <a:p>
            <a:r>
              <a:rPr lang="en-US" dirty="0"/>
              <a:t>Solution</a:t>
            </a:r>
            <a:br>
              <a:rPr lang="en-US" dirty="0"/>
            </a:br>
            <a:r>
              <a:rPr lang="en-US" dirty="0"/>
              <a:t>Compliment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FAE7C-9047-482C-B2CF-6F3D42AD68C5}"/>
                  </a:ext>
                </a:extLst>
              </p:cNvPr>
              <p:cNvSpPr>
                <a:spLocks noGrp="1"/>
              </p:cNvSpPr>
              <p:nvPr>
                <p:ph idx="1"/>
              </p:nvPr>
            </p:nvSpPr>
            <p:spPr>
              <a:xfrm>
                <a:off x="1251678" y="2286001"/>
                <a:ext cx="10178322" cy="3593591"/>
              </a:xfrm>
            </p:spPr>
            <p:txBody>
              <a:bodyPr>
                <a:normAutofit/>
              </a:bodyPr>
              <a:lstStyle/>
              <a:p>
                <a:pPr marL="0" indent="0">
                  <a:buNone/>
                </a:pPr>
                <a:r>
                  <a:rPr lang="en-US" dirty="0"/>
                  <a:t>In our previous example, we determined that the probability of dying from a fall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the workplace was </a:t>
                </a:r>
                <a14:m>
                  <m:oMath xmlns:m="http://schemas.openxmlformats.org/officeDocument/2006/math">
                    <m:r>
                      <a:rPr lang="en-US" i="1" dirty="0" smtClean="0">
                        <a:latin typeface="Cambria Math" panose="02040503050406030204" pitchFamily="18" charset="0"/>
                      </a:rPr>
                      <m:t>0.1451</m:t>
                    </m:r>
                  </m:oMath>
                </a14:m>
                <a:r>
                  <a:rPr lang="en-US" dirty="0"/>
                  <a:t>. What is the probability of dying from all other causes?</a:t>
                </a:r>
              </a:p>
              <a:p>
                <a:pPr marL="0" indent="0">
                  <a:buNone/>
                </a:pPr>
                <a:endParaRPr lang="en-US" dirty="0"/>
              </a:p>
              <a:p>
                <a:pPr marL="0" indent="0">
                  <a:buNone/>
                </a:pPr>
                <a:r>
                  <a:rPr lang="en-US" dirty="0"/>
                  <a:t>We know that:</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e>
                      </m:d>
                      <m:r>
                        <a:rPr lang="en-US" b="0" i="1" smtClean="0">
                          <a:latin typeface="Cambria Math" panose="02040503050406030204" pitchFamily="18" charset="0"/>
                        </a:rPr>
                        <m:t>=1</m:t>
                      </m:r>
                    </m:oMath>
                  </m:oMathPara>
                </a14:m>
                <a:endParaRPr lang="en-US" dirty="0"/>
              </a:p>
              <a:p>
                <a:pPr marL="0" indent="0">
                  <a:buNone/>
                </a:pPr>
                <a:r>
                  <a:rPr lang="en-US" dirty="0"/>
                  <a:t>Hence probability of dying from all other causes is: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d>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=1−0.1451=0.8549</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CCFAE7C-9047-482C-B2CF-6F3D42AD68C5}"/>
                  </a:ext>
                </a:extLst>
              </p:cNvPr>
              <p:cNvSpPr>
                <a:spLocks noGrp="1" noRot="1" noChangeAspect="1" noMove="1" noResize="1" noEditPoints="1" noAdjustHandles="1" noChangeArrowheads="1" noChangeShapeType="1" noTextEdit="1"/>
              </p:cNvSpPr>
              <p:nvPr>
                <p:ph idx="1"/>
              </p:nvPr>
            </p:nvSpPr>
            <p:spPr>
              <a:xfrm>
                <a:off x="1251678" y="2286001"/>
                <a:ext cx="10178322" cy="3593591"/>
              </a:xfrm>
              <a:blipFill>
                <a:blip r:embed="rId3"/>
                <a:stretch>
                  <a:fillRect l="-599" t="-678"/>
                </a:stretch>
              </a:blipFill>
            </p:spPr>
            <p:txBody>
              <a:bodyPr/>
              <a:lstStyle/>
              <a:p>
                <a:r>
                  <a:rPr lang="en-US">
                    <a:noFill/>
                  </a:rPr>
                  <a:t> </a:t>
                </a:r>
              </a:p>
            </p:txBody>
          </p:sp>
        </mc:Fallback>
      </mc:AlternateContent>
    </p:spTree>
    <p:extLst>
      <p:ext uri="{BB962C8B-B14F-4D97-AF65-F5344CB8AC3E}">
        <p14:creationId xmlns:p14="http://schemas.microsoft.com/office/powerpoint/2010/main" val="218823955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Paper clips stuck together">
            <a:extLst>
              <a:ext uri="{FF2B5EF4-FFF2-40B4-BE49-F238E27FC236}">
                <a16:creationId xmlns:a16="http://schemas.microsoft.com/office/drawing/2014/main" id="{1D0967F8-EB5F-4BBD-B11A-3EA7A60AB711}"/>
              </a:ext>
            </a:extLst>
          </p:cNvPr>
          <p:cNvPicPr>
            <a:picLocks noChangeAspect="1"/>
          </p:cNvPicPr>
          <p:nvPr/>
        </p:nvPicPr>
        <p:blipFill rotWithShape="1">
          <a:blip r:embed="rId2"/>
          <a:srcRect l="45917" r="6844"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F62166B7-F51F-4394-90C2-BB961234C037}"/>
              </a:ext>
            </a:extLst>
          </p:cNvPr>
          <p:cNvSpPr>
            <a:spLocks noGrp="1"/>
          </p:cNvSpPr>
          <p:nvPr>
            <p:ph type="title"/>
          </p:nvPr>
        </p:nvSpPr>
        <p:spPr>
          <a:xfrm>
            <a:off x="765051" y="382385"/>
            <a:ext cx="6015897" cy="1492132"/>
          </a:xfrm>
        </p:spPr>
        <p:txBody>
          <a:bodyPr>
            <a:normAutofit/>
          </a:bodyPr>
          <a:lstStyle/>
          <a:p>
            <a:r>
              <a:rPr lang="en-US" dirty="0"/>
              <a:t>Union</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53C0FC-1CB0-4F2B-87B0-C7574A353181}"/>
                  </a:ext>
                </a:extLst>
              </p:cNvPr>
              <p:cNvSpPr>
                <a:spLocks noGrp="1"/>
              </p:cNvSpPr>
              <p:nvPr>
                <p:ph idx="1"/>
              </p:nvPr>
            </p:nvSpPr>
            <p:spPr>
              <a:xfrm>
                <a:off x="765051" y="2286001"/>
                <a:ext cx="6015897" cy="3593591"/>
              </a:xfrm>
            </p:spPr>
            <p:txBody>
              <a:bodyPr>
                <a:normAutofit/>
              </a:bodyPr>
              <a:lstStyle/>
              <a:p>
                <a:pPr marL="0" indent="0">
                  <a:buNone/>
                </a:pPr>
                <a:r>
                  <a:rPr lang="en-US" dirty="0"/>
                  <a:t>An outcome is in the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 A union B) if the outcome is in </a:t>
                </a:r>
                <a14:m>
                  <m:oMath xmlns:m="http://schemas.openxmlformats.org/officeDocument/2006/math">
                    <m:r>
                      <a:rPr lang="en-US" i="1" dirty="0" smtClean="0">
                        <a:latin typeface="Cambria Math" panose="02040503050406030204" pitchFamily="18" charset="0"/>
                      </a:rPr>
                      <m:t>𝐴</m:t>
                    </m:r>
                  </m:oMath>
                </a14:m>
                <a:r>
                  <a:rPr lang="en-US" dirty="0"/>
                  <a:t> or is in </a:t>
                </a:r>
                <a14:m>
                  <m:oMath xmlns:m="http://schemas.openxmlformats.org/officeDocument/2006/math">
                    <m:r>
                      <a:rPr lang="en-US" i="1" dirty="0" smtClean="0">
                        <a:latin typeface="Cambria Math" panose="02040503050406030204" pitchFamily="18" charset="0"/>
                      </a:rPr>
                      <m:t>𝐵</m:t>
                    </m:r>
                  </m:oMath>
                </a14:m>
                <a:r>
                  <a:rPr lang="en-US" dirty="0"/>
                  <a:t> or is in both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a:t>
                </a:r>
              </a:p>
              <a:p>
                <a:pPr marL="0" indent="0">
                  <a:buNone/>
                </a:pPr>
                <a:endParaRPr lang="en-US" dirty="0"/>
              </a:p>
              <a:p>
                <a:pPr marL="0" indent="0">
                  <a:buNone/>
                </a:pPr>
                <a:r>
                  <a:rPr lang="en-US" dirty="0"/>
                  <a:t>Example: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1, 2, 3, 4, 5</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4, 5, 6</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={1,2,3,4,5,6}</m:t>
                      </m:r>
                    </m:oMath>
                  </m:oMathPara>
                </a14:m>
                <a:endParaRPr lang="en-US" dirty="0"/>
              </a:p>
            </p:txBody>
          </p:sp>
        </mc:Choice>
        <mc:Fallback xmlns="">
          <p:sp>
            <p:nvSpPr>
              <p:cNvPr id="3" name="Content Placeholder 2">
                <a:extLst>
                  <a:ext uri="{FF2B5EF4-FFF2-40B4-BE49-F238E27FC236}">
                    <a16:creationId xmlns:a16="http://schemas.microsoft.com/office/drawing/2014/main" id="{DA53C0FC-1CB0-4F2B-87B0-C7574A353181}"/>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14691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6564E5D4-6487-4918-AE06-609F6C1B7B4A}"/>
              </a:ext>
            </a:extLst>
          </p:cNvPr>
          <p:cNvSpPr>
            <a:spLocks noGrp="1"/>
          </p:cNvSpPr>
          <p:nvPr>
            <p:ph type="title"/>
          </p:nvPr>
        </p:nvSpPr>
        <p:spPr>
          <a:xfrm>
            <a:off x="612989" y="776175"/>
            <a:ext cx="3990455" cy="5305650"/>
          </a:xfrm>
        </p:spPr>
        <p:txBody>
          <a:bodyPr anchor="b">
            <a:normAutofit/>
          </a:bodyPr>
          <a:lstStyle/>
          <a:p>
            <a:r>
              <a:rPr lang="en-US" sz="4300"/>
              <a:t>Counting principle/rule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0F51D2-64CF-43FE-B71B-1C7928604259}"/>
                  </a:ext>
                </a:extLst>
              </p:cNvPr>
              <p:cNvSpPr>
                <a:spLocks noGrp="1"/>
              </p:cNvSpPr>
              <p:nvPr>
                <p:ph idx="1"/>
              </p:nvPr>
            </p:nvSpPr>
            <p:spPr>
              <a:xfrm>
                <a:off x="5246914" y="870113"/>
                <a:ext cx="6183086" cy="5117775"/>
              </a:xfrm>
            </p:spPr>
            <p:txBody>
              <a:bodyPr anchor="ctr">
                <a:normAutofit/>
              </a:bodyPr>
              <a:lstStyle/>
              <a:p>
                <a:pPr marL="0" indent="0">
                  <a:buNone/>
                </a:pPr>
                <a:r>
                  <a:rPr lang="en-US" dirty="0"/>
                  <a:t>If there are </a:t>
                </a:r>
                <a14:m>
                  <m:oMath xmlns:m="http://schemas.openxmlformats.org/officeDocument/2006/math">
                    <m:r>
                      <a:rPr lang="en-US" b="0" i="1" smtClean="0">
                        <a:latin typeface="Cambria Math" panose="02040503050406030204" pitchFamily="18" charset="0"/>
                      </a:rPr>
                      <m:t>𝑚</m:t>
                    </m:r>
                  </m:oMath>
                </a14:m>
                <a:r>
                  <a:rPr lang="en-US" dirty="0"/>
                  <a:t> ways of doing activity-</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 ways of doing activity-</a:t>
                </a:r>
                <a14:m>
                  <m:oMath xmlns:m="http://schemas.openxmlformats.org/officeDocument/2006/math">
                    <m:r>
                      <a:rPr lang="en-US" b="0" i="1" smtClean="0">
                        <a:latin typeface="Cambria Math" panose="02040503050406030204" pitchFamily="18" charset="0"/>
                      </a:rPr>
                      <m:t>2</m:t>
                    </m:r>
                  </m:oMath>
                </a14:m>
                <a:r>
                  <a:rPr lang="en-US" dirty="0"/>
                  <a:t>, then there are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ways of doing both activities </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2</m:t>
                    </m:r>
                  </m:oMath>
                </a14:m>
                <a:r>
                  <a:rPr lang="en-US" dirty="0"/>
                  <a:t>. </a:t>
                </a:r>
              </a:p>
            </p:txBody>
          </p:sp>
        </mc:Choice>
        <mc:Fallback xmlns="">
          <p:sp>
            <p:nvSpPr>
              <p:cNvPr id="3" name="Content Placeholder 2">
                <a:extLst>
                  <a:ext uri="{FF2B5EF4-FFF2-40B4-BE49-F238E27FC236}">
                    <a16:creationId xmlns:a16="http://schemas.microsoft.com/office/drawing/2014/main" id="{380F51D2-64CF-43FE-B71B-1C7928604259}"/>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r="-296"/>
                </a:stretch>
              </a:blipFill>
            </p:spPr>
            <p:txBody>
              <a:bodyPr/>
              <a:lstStyle/>
              <a:p>
                <a:r>
                  <a:rPr lang="en-US">
                    <a:noFill/>
                  </a:rPr>
                  <a:t> </a:t>
                </a:r>
              </a:p>
            </p:txBody>
          </p:sp>
        </mc:Fallback>
      </mc:AlternateContent>
    </p:spTree>
    <p:extLst>
      <p:ext uri="{BB962C8B-B14F-4D97-AF65-F5344CB8AC3E}">
        <p14:creationId xmlns:p14="http://schemas.microsoft.com/office/powerpoint/2010/main" val="28998842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166B7-F51F-4394-90C2-BB961234C037}"/>
              </a:ext>
            </a:extLst>
          </p:cNvPr>
          <p:cNvSpPr>
            <a:spLocks noGrp="1"/>
          </p:cNvSpPr>
          <p:nvPr>
            <p:ph type="title"/>
          </p:nvPr>
        </p:nvSpPr>
        <p:spPr>
          <a:xfrm>
            <a:off x="765051" y="382385"/>
            <a:ext cx="6015897" cy="1492132"/>
          </a:xfrm>
        </p:spPr>
        <p:txBody>
          <a:bodyPr>
            <a:normAutofit/>
          </a:bodyPr>
          <a:lstStyle/>
          <a:p>
            <a:r>
              <a:rPr lang="en-US" dirty="0"/>
              <a:t>Intersection</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53C0FC-1CB0-4F2B-87B0-C7574A353181}"/>
                  </a:ext>
                </a:extLst>
              </p:cNvPr>
              <p:cNvSpPr>
                <a:spLocks noGrp="1"/>
              </p:cNvSpPr>
              <p:nvPr>
                <p:ph idx="1"/>
              </p:nvPr>
            </p:nvSpPr>
            <p:spPr>
              <a:xfrm>
                <a:off x="765051" y="2286001"/>
                <a:ext cx="6015897" cy="3593591"/>
              </a:xfrm>
            </p:spPr>
            <p:txBody>
              <a:bodyPr>
                <a:normAutofit/>
              </a:bodyPr>
              <a:lstStyle/>
              <a:p>
                <a:pPr marL="0" indent="0">
                  <a:buNone/>
                </a:pPr>
                <a:r>
                  <a:rPr lang="en-US" dirty="0"/>
                  <a:t>An outcome is in the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a:t>
                </a:r>
                <a14:m>
                  <m:oMath xmlns:m="http://schemas.openxmlformats.org/officeDocument/2006/math">
                    <m:r>
                      <a:rPr lang="en-US" i="1">
                        <a:latin typeface="Cambria Math" panose="02040503050406030204" pitchFamily="18" charset="0"/>
                      </a:rPr>
                      <m:t>𝐴</m:t>
                    </m:r>
                  </m:oMath>
                </a14:m>
                <a:r>
                  <a:rPr lang="en-US" dirty="0"/>
                  <a:t> intersection </a:t>
                </a:r>
                <a14:m>
                  <m:oMath xmlns:m="http://schemas.openxmlformats.org/officeDocument/2006/math">
                    <m:r>
                      <a:rPr lang="en-US" b="0" i="1" smtClean="0">
                        <a:latin typeface="Cambria Math" panose="02040503050406030204" pitchFamily="18" charset="0"/>
                      </a:rPr>
                      <m:t>𝐵</m:t>
                    </m:r>
                  </m:oMath>
                </a14:m>
                <a:r>
                  <a:rPr lang="en-US" dirty="0"/>
                  <a:t>) if the outcome is in both </a:t>
                </a:r>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at the same time. Using the same sets </a:t>
                </a:r>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endParaRPr lang="en-US" dirty="0"/>
              </a:p>
              <a:p>
                <a:pPr marL="0" indent="0">
                  <a:buNone/>
                </a:pPr>
                <a:endParaRPr lang="en-US" dirty="0"/>
              </a:p>
              <a:p>
                <a:pPr marL="0" indent="0">
                  <a:buNone/>
                </a:pPr>
                <a:r>
                  <a:rPr lang="en-US" dirty="0"/>
                  <a:t>Example: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1, 2, 3, 4, 5</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4, 5, 6</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m:oMathPara>
                </a14:m>
                <a:endParaRPr lang="en-US" dirty="0"/>
              </a:p>
            </p:txBody>
          </p:sp>
        </mc:Choice>
        <mc:Fallback xmlns="">
          <p:sp>
            <p:nvSpPr>
              <p:cNvPr id="3" name="Content Placeholder 2">
                <a:extLst>
                  <a:ext uri="{FF2B5EF4-FFF2-40B4-BE49-F238E27FC236}">
                    <a16:creationId xmlns:a16="http://schemas.microsoft.com/office/drawing/2014/main" id="{DA53C0FC-1CB0-4F2B-87B0-C7574A353181}"/>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116" t="-678" r="-304"/>
                </a:stretch>
              </a:blipFill>
            </p:spPr>
            <p:txBody>
              <a:bodyPr/>
              <a:lstStyle/>
              <a:p>
                <a:r>
                  <a:rPr lang="en-US">
                    <a:noFill/>
                  </a:rPr>
                  <a:t> </a:t>
                </a:r>
              </a:p>
            </p:txBody>
          </p:sp>
        </mc:Fallback>
      </mc:AlternateContent>
      <p:pic>
        <p:nvPicPr>
          <p:cNvPr id="5" name="Picture 4" descr="Railroad tracks intersecting">
            <a:extLst>
              <a:ext uri="{FF2B5EF4-FFF2-40B4-BE49-F238E27FC236}">
                <a16:creationId xmlns:a16="http://schemas.microsoft.com/office/drawing/2014/main" id="{56E9E115-0C5B-434F-9E2D-9E5FEC6F266C}"/>
              </a:ext>
            </a:extLst>
          </p:cNvPr>
          <p:cNvPicPr>
            <a:picLocks noChangeAspect="1"/>
          </p:cNvPicPr>
          <p:nvPr/>
        </p:nvPicPr>
        <p:blipFill rotWithShape="1">
          <a:blip r:embed="rId3"/>
          <a:srcRect l="16043" r="13934"/>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679147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3C41F9B8-FEA1-470C-AC2A-96E1F2FA3174}"/>
              </a:ext>
            </a:extLst>
          </p:cNvPr>
          <p:cNvSpPr>
            <a:spLocks noGrp="1"/>
          </p:cNvSpPr>
          <p:nvPr>
            <p:ph type="title"/>
          </p:nvPr>
        </p:nvSpPr>
        <p:spPr>
          <a:xfrm>
            <a:off x="612989" y="776175"/>
            <a:ext cx="3990455" cy="5305650"/>
          </a:xfrm>
        </p:spPr>
        <p:txBody>
          <a:bodyPr anchor="b">
            <a:normAutofit/>
          </a:bodyPr>
          <a:lstStyle/>
          <a:p>
            <a:r>
              <a:rPr lang="en-US" dirty="0"/>
              <a:t>Addition law of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AE60F-4C32-4D26-B3D5-7B20DB51C363}"/>
                  </a:ext>
                </a:extLst>
              </p:cNvPr>
              <p:cNvSpPr>
                <a:spLocks noGrp="1"/>
              </p:cNvSpPr>
              <p:nvPr>
                <p:ph idx="1"/>
              </p:nvPr>
            </p:nvSpPr>
            <p:spPr>
              <a:xfrm>
                <a:off x="5246914" y="870113"/>
                <a:ext cx="6183086" cy="5117775"/>
              </a:xfrm>
            </p:spPr>
            <p:txBody>
              <a:bodyPr anchor="ctr">
                <a:normAutofit/>
              </a:bodyPr>
              <a:lstStyle/>
              <a:p>
                <a:pPr marL="0" indent="0">
                  <a:buNone/>
                </a:pPr>
                <a:r>
                  <a:rPr lang="en-US" dirty="0"/>
                  <a:t>Addition law gives the probability of union of two events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as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93AE60F-4C32-4D26-B3D5-7B20DB51C363}"/>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a:stretch>
              </a:blipFill>
            </p:spPr>
            <p:txBody>
              <a:bodyPr/>
              <a:lstStyle/>
              <a:p>
                <a:r>
                  <a:rPr lang="en-US">
                    <a:noFill/>
                  </a:rPr>
                  <a:t> </a:t>
                </a:r>
              </a:p>
            </p:txBody>
          </p:sp>
        </mc:Fallback>
      </mc:AlternateContent>
    </p:spTree>
    <p:extLst>
      <p:ext uri="{BB962C8B-B14F-4D97-AF65-F5344CB8AC3E}">
        <p14:creationId xmlns:p14="http://schemas.microsoft.com/office/powerpoint/2010/main" val="163539033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D31-5A30-466B-AE01-E5BCEC880722}"/>
              </a:ext>
            </a:extLst>
          </p:cNvPr>
          <p:cNvSpPr>
            <a:spLocks noGrp="1"/>
          </p:cNvSpPr>
          <p:nvPr>
            <p:ph type="title"/>
          </p:nvPr>
        </p:nvSpPr>
        <p:spPr>
          <a:xfrm>
            <a:off x="765051" y="382385"/>
            <a:ext cx="6015897" cy="1492132"/>
          </a:xfrm>
        </p:spPr>
        <p:txBody>
          <a:bodyPr>
            <a:normAutofit/>
          </a:bodyPr>
          <a:lstStyle/>
          <a:p>
            <a:r>
              <a:rPr lang="en-US" dirty="0"/>
              <a:t>Example</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27D2B00-CD37-4A31-9AC8-6F33EFD70705}"/>
              </a:ext>
            </a:extLst>
          </p:cNvPr>
          <p:cNvSpPr>
            <a:spLocks noGrp="1"/>
          </p:cNvSpPr>
          <p:nvPr>
            <p:ph idx="1"/>
          </p:nvPr>
        </p:nvSpPr>
        <p:spPr>
          <a:xfrm>
            <a:off x="765051" y="2286001"/>
            <a:ext cx="6015897" cy="3593591"/>
          </a:xfrm>
        </p:spPr>
        <p:txBody>
          <a:bodyPr>
            <a:normAutofit/>
          </a:bodyPr>
          <a:lstStyle/>
          <a:p>
            <a:pPr marL="0" indent="0">
              <a:buNone/>
            </a:pPr>
            <a:r>
              <a:rPr lang="en-US" dirty="0"/>
              <a:t>Imagine we are studying complaints from a service provided. Out of 100 services, we found out that 10 out of the 100 had complaints regarding delay in the service, 15 out of the 100 had complaints regarding the quality of the service, and 5 out of 100 had complaints regarding delays and quality of service. Based on this we decided to assign warnings to employees providing services that have delays or with low quality. What is the probability that we assign a warning to one of our employees?</a:t>
            </a:r>
          </a:p>
        </p:txBody>
      </p:sp>
      <p:pic>
        <p:nvPicPr>
          <p:cNvPr id="5" name="Picture 4" descr="Working space background">
            <a:extLst>
              <a:ext uri="{FF2B5EF4-FFF2-40B4-BE49-F238E27FC236}">
                <a16:creationId xmlns:a16="http://schemas.microsoft.com/office/drawing/2014/main" id="{5E6A55E5-E934-42F7-8FEB-6BDE52BC2DD4}"/>
              </a:ext>
            </a:extLst>
          </p:cNvPr>
          <p:cNvPicPr>
            <a:picLocks noChangeAspect="1"/>
          </p:cNvPicPr>
          <p:nvPr/>
        </p:nvPicPr>
        <p:blipFill rotWithShape="1">
          <a:blip r:embed="rId2"/>
          <a:srcRect l="53260" r="-1"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348972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D31-5A30-466B-AE01-E5BCEC880722}"/>
              </a:ext>
            </a:extLst>
          </p:cNvPr>
          <p:cNvSpPr>
            <a:spLocks noGrp="1"/>
          </p:cNvSpPr>
          <p:nvPr>
            <p:ph type="title"/>
          </p:nvPr>
        </p:nvSpPr>
        <p:spPr>
          <a:xfrm>
            <a:off x="761996" y="382385"/>
            <a:ext cx="10668004" cy="1113295"/>
          </a:xfrm>
        </p:spPr>
        <p:txBody>
          <a:bodyPr anchor="b">
            <a:normAutofit/>
          </a:bodyPr>
          <a:lstStyle/>
          <a:p>
            <a:pPr algn="ctr"/>
            <a:r>
              <a:rPr lang="en-US"/>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D2B00-CD37-4A31-9AC8-6F33EFD70705}"/>
                  </a:ext>
                </a:extLst>
              </p:cNvPr>
              <p:cNvSpPr>
                <a:spLocks noGrp="1"/>
              </p:cNvSpPr>
              <p:nvPr>
                <p:ph idx="1"/>
              </p:nvPr>
            </p:nvSpPr>
            <p:spPr>
              <a:xfrm>
                <a:off x="761996" y="1785257"/>
                <a:ext cx="10668004" cy="3440539"/>
              </a:xfrm>
            </p:spPr>
            <p:txBody>
              <a:bodyPr>
                <a:normAutofit/>
              </a:bodyPr>
              <a:lstStyle/>
              <a:p>
                <a:pPr marL="0" indent="0">
                  <a:lnSpc>
                    <a:spcPct val="100000"/>
                  </a:lnSpc>
                  <a:buNone/>
                </a:pPr>
                <a:r>
                  <a:rPr lang="en-US"/>
                  <a:t>Imagine we are studying complaints from a service provided. Out of 100 services, we found out that 10 out of the 100 had complaints regarding delay in the service, 15 out of the 100 had complaints regarding the quality of the service, and 5 out of 100 had complaints regarding delays and quality of service. Based on this we decided to assign warnings to employees providing services that have delays or with low quality. What is the probability that we assign a warning to one of our employees?</a:t>
                </a:r>
              </a:p>
              <a:p>
                <a:pPr marL="0" indent="0">
                  <a:lnSpc>
                    <a:spcPct val="100000"/>
                  </a:lnSpc>
                  <a:buNone/>
                </a:pPr>
                <a14:m>
                  <m:oMath xmlns:m="http://schemas.openxmlformats.org/officeDocument/2006/math">
                    <m:r>
                      <a:rPr lang="en-US" b="0" i="1">
                        <a:latin typeface="Cambria Math" panose="02040503050406030204" pitchFamily="18" charset="0"/>
                      </a:rPr>
                      <m:t>𝐴</m:t>
                    </m:r>
                    <m:r>
                      <a:rPr lang="en-US" b="0" i="1">
                        <a:latin typeface="Cambria Math" panose="02040503050406030204" pitchFamily="18" charset="0"/>
                      </a:rPr>
                      <m:t>:</m:t>
                    </m:r>
                  </m:oMath>
                </a14:m>
                <a:r>
                  <a:rPr lang="en-US"/>
                  <a:t> Delays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𝐴</m:t>
                        </m:r>
                      </m:e>
                    </m:d>
                    <m:r>
                      <a:rPr lang="en-US" b="0" i="1">
                        <a:latin typeface="Cambria Math" panose="02040503050406030204" pitchFamily="18" charset="0"/>
                      </a:rPr>
                      <m:t>=0.1</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𝐵</m:t>
                    </m:r>
                    <m:r>
                      <a:rPr lang="en-US" b="0" i="1">
                        <a:latin typeface="Cambria Math" panose="02040503050406030204" pitchFamily="18" charset="0"/>
                      </a:rPr>
                      <m:t>:</m:t>
                    </m:r>
                  </m:oMath>
                </a14:m>
                <a:r>
                  <a:rPr lang="en-US"/>
                  <a:t> Bad quality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𝐵</m:t>
                        </m:r>
                      </m:e>
                    </m:d>
                    <m:r>
                      <a:rPr lang="en-US" b="0" i="1">
                        <a:latin typeface="Cambria Math" panose="02040503050406030204" pitchFamily="18" charset="0"/>
                      </a:rPr>
                      <m:t>=0.15</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𝐴</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r>
                      <a:rPr lang="en-US" b="0" i="1">
                        <a:latin typeface="Cambria Math" panose="02040503050406030204" pitchFamily="18" charset="0"/>
                      </a:rPr>
                      <m:t>:</m:t>
                    </m:r>
                  </m:oMath>
                </a14:m>
                <a:r>
                  <a:rPr lang="en-US"/>
                  <a:t> Delays and Bad quality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=0.</m:t>
                    </m:r>
                    <m:r>
                      <a:rPr lang="en-US" b="0" i="1">
                        <a:latin typeface="Cambria Math" panose="02040503050406030204" pitchFamily="18" charset="0"/>
                      </a:rPr>
                      <m:t>0</m:t>
                    </m:r>
                    <m:r>
                      <a:rPr lang="en-US" i="1">
                        <a:latin typeface="Cambria Math" panose="02040503050406030204" pitchFamily="18" charset="0"/>
                      </a:rPr>
                      <m:t>5</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r>
                      <a:rPr lang="en-US" b="0" i="1">
                        <a:latin typeface="Cambria Math" panose="02040503050406030204" pitchFamily="18" charset="0"/>
                        <a:ea typeface="Cambria Math" panose="02040503050406030204" pitchFamily="18" charset="0"/>
                      </a:rPr>
                      <m:t>:</m:t>
                    </m:r>
                  </m:oMath>
                </a14:m>
                <a:r>
                  <a:rPr lang="en-US"/>
                  <a:t> Delays or Bad quality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b="0" i="1">
                        <a:latin typeface="Cambria Math" panose="02040503050406030204" pitchFamily="18" charset="0"/>
                      </a:rPr>
                      <m:t>=0.1+0.15−0.05=0.2</m:t>
                    </m:r>
                  </m:oMath>
                </a14:m>
                <a:endParaRPr lang="en-US"/>
              </a:p>
            </p:txBody>
          </p:sp>
        </mc:Choice>
        <mc:Fallback xmlns="">
          <p:sp>
            <p:nvSpPr>
              <p:cNvPr id="3" name="Content Placeholder 2">
                <a:extLst>
                  <a:ext uri="{FF2B5EF4-FFF2-40B4-BE49-F238E27FC236}">
                    <a16:creationId xmlns:a16="http://schemas.microsoft.com/office/drawing/2014/main" id="{B27D2B00-CD37-4A31-9AC8-6F33EFD70705}"/>
                  </a:ext>
                </a:extLst>
              </p:cNvPr>
              <p:cNvSpPr>
                <a:spLocks noGrp="1" noRot="1" noChangeAspect="1" noMove="1" noResize="1" noEditPoints="1" noAdjustHandles="1" noChangeArrowheads="1" noChangeShapeType="1" noTextEdit="1"/>
              </p:cNvSpPr>
              <p:nvPr>
                <p:ph idx="1"/>
              </p:nvPr>
            </p:nvSpPr>
            <p:spPr>
              <a:xfrm>
                <a:off x="761996" y="1785257"/>
                <a:ext cx="10668004" cy="3440539"/>
              </a:xfrm>
              <a:blipFill>
                <a:blip r:embed="rId2"/>
                <a:stretch>
                  <a:fillRect l="-571" t="-1064" r="-629"/>
                </a:stretch>
              </a:blipFill>
            </p:spPr>
            <p:txBody>
              <a:bodyPr/>
              <a:lstStyle/>
              <a:p>
                <a:r>
                  <a:rPr lang="en-US">
                    <a:noFill/>
                  </a:rPr>
                  <a:t> </a:t>
                </a:r>
              </a:p>
            </p:txBody>
          </p:sp>
        </mc:Fallback>
      </mc:AlternateContent>
      <p:sp>
        <p:nvSpPr>
          <p:cNvPr id="21" name="Freeform: Shape 20">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134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7DA265DE-EE00-4028-8046-9DC0CEA98DB8}"/>
              </a:ext>
            </a:extLst>
          </p:cNvPr>
          <p:cNvSpPr>
            <a:spLocks noGrp="1"/>
          </p:cNvSpPr>
          <p:nvPr>
            <p:ph type="title"/>
          </p:nvPr>
        </p:nvSpPr>
        <p:spPr>
          <a:xfrm>
            <a:off x="612989" y="776175"/>
            <a:ext cx="3990455" cy="5305650"/>
          </a:xfrm>
        </p:spPr>
        <p:txBody>
          <a:bodyPr anchor="b">
            <a:normAutofit/>
          </a:bodyPr>
          <a:lstStyle/>
          <a:p>
            <a:r>
              <a:rPr lang="en-US" dirty="0"/>
              <a:t>Mutually exclusive Events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364A89-2E63-4983-8351-256FEECEEB41}"/>
                  </a:ext>
                </a:extLst>
              </p:cNvPr>
              <p:cNvSpPr>
                <a:spLocks noGrp="1"/>
              </p:cNvSpPr>
              <p:nvPr>
                <p:ph idx="1"/>
              </p:nvPr>
            </p:nvSpPr>
            <p:spPr>
              <a:xfrm>
                <a:off x="5246914" y="870113"/>
                <a:ext cx="6183086" cy="5117775"/>
              </a:xfrm>
            </p:spPr>
            <p:txBody>
              <a:bodyPr anchor="ctr">
                <a:normAutofit/>
              </a:bodyPr>
              <a:lstStyle/>
              <a:p>
                <a:pPr marL="0" indent="0">
                  <a:buNone/>
                </a:pPr>
                <a:r>
                  <a:rPr lang="en-US" dirty="0"/>
                  <a:t>We say that two events are mutually exclusive if when one occurs, the other one can’t occur (at the same time). Therefore, for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to be mutually exclusive we see that there can’t be elements in the intersection of the two events.</a:t>
                </a:r>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rPr>
                        <m:t>=0</m:t>
                      </m:r>
                    </m:oMath>
                  </m:oMathPara>
                </a14:m>
                <a:endParaRPr lang="en-US" dirty="0"/>
              </a:p>
              <a:p>
                <a:pPr marL="0" indent="0">
                  <a:buNone/>
                </a:pPr>
                <a:r>
                  <a:rPr lang="en-US" dirty="0"/>
                  <a:t>And hence addition law is simplified to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9364A89-2E63-4983-8351-256FEECEEB41}"/>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r="-1874"/>
                </a:stretch>
              </a:blipFill>
            </p:spPr>
            <p:txBody>
              <a:bodyPr/>
              <a:lstStyle/>
              <a:p>
                <a:r>
                  <a:rPr lang="en-US">
                    <a:noFill/>
                  </a:rPr>
                  <a:t> </a:t>
                </a:r>
              </a:p>
            </p:txBody>
          </p:sp>
        </mc:Fallback>
      </mc:AlternateContent>
    </p:spTree>
    <p:extLst>
      <p:ext uri="{BB962C8B-B14F-4D97-AF65-F5344CB8AC3E}">
        <p14:creationId xmlns:p14="http://schemas.microsoft.com/office/powerpoint/2010/main" val="146733937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C18B4742-BB29-4B61-AF91-9391F30F92BE}"/>
              </a:ext>
            </a:extLst>
          </p:cNvPr>
          <p:cNvSpPr>
            <a:spLocks noGrp="1"/>
          </p:cNvSpPr>
          <p:nvPr>
            <p:ph type="title"/>
          </p:nvPr>
        </p:nvSpPr>
        <p:spPr>
          <a:xfrm>
            <a:off x="931933" y="1162940"/>
            <a:ext cx="4515598" cy="4532120"/>
          </a:xfrm>
        </p:spPr>
        <p:txBody>
          <a:bodyPr anchor="ctr">
            <a:normAutofit/>
          </a:bodyPr>
          <a:lstStyle/>
          <a:p>
            <a:r>
              <a:rPr lang="en-US" sz="4400">
                <a:solidFill>
                  <a:srgbClr val="2A1A00"/>
                </a:solidFill>
              </a:rPr>
              <a:t>Conditional probability</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2E161-9DAB-4388-B360-3F222EEDBDFD}"/>
                  </a:ext>
                </a:extLst>
              </p:cNvPr>
              <p:cNvSpPr>
                <a:spLocks noGrp="1"/>
              </p:cNvSpPr>
              <p:nvPr>
                <p:ph idx="1"/>
              </p:nvPr>
            </p:nvSpPr>
            <p:spPr>
              <a:xfrm>
                <a:off x="6749271" y="1128451"/>
                <a:ext cx="4680729" cy="4566609"/>
              </a:xfrm>
            </p:spPr>
            <p:txBody>
              <a:bodyPr anchor="ctr">
                <a:normAutofit/>
              </a:bodyPr>
              <a:lstStyle/>
              <a:p>
                <a:pPr marL="0" indent="0">
                  <a:buNone/>
                </a:pPr>
                <a:r>
                  <a:rPr lang="en-US" dirty="0"/>
                  <a:t>It is probability of an event when another event is guaranteed. Conditional probability of event </a:t>
                </a:r>
                <a14:m>
                  <m:oMath xmlns:m="http://schemas.openxmlformats.org/officeDocument/2006/math">
                    <m:r>
                      <a:rPr lang="en-US" b="0" i="1" smtClean="0">
                        <a:latin typeface="Cambria Math" panose="02040503050406030204" pitchFamily="18" charset="0"/>
                      </a:rPr>
                      <m:t>𝐴</m:t>
                    </m:r>
                  </m:oMath>
                </a14:m>
                <a:r>
                  <a:rPr lang="en-US" dirty="0"/>
                  <a:t> when event </a:t>
                </a:r>
                <a14:m>
                  <m:oMath xmlns:m="http://schemas.openxmlformats.org/officeDocument/2006/math">
                    <m:r>
                      <a:rPr lang="en-US" i="1">
                        <a:latin typeface="Cambria Math" panose="02040503050406030204" pitchFamily="18" charset="0"/>
                      </a:rPr>
                      <m:t>𝐵</m:t>
                    </m:r>
                  </m:oMath>
                </a14:m>
                <a:r>
                  <a:rPr lang="en-US" dirty="0"/>
                  <a:t> is guaranteed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BB62E161-9DAB-4388-B360-3F222EEDBDFD}"/>
                  </a:ext>
                </a:extLst>
              </p:cNvPr>
              <p:cNvSpPr>
                <a:spLocks noGrp="1" noRot="1" noChangeAspect="1" noMove="1" noResize="1" noEditPoints="1" noAdjustHandles="1" noChangeArrowheads="1" noChangeShapeType="1" noTextEdit="1"/>
              </p:cNvSpPr>
              <p:nvPr>
                <p:ph idx="1"/>
              </p:nvPr>
            </p:nvSpPr>
            <p:spPr>
              <a:xfrm>
                <a:off x="6749271" y="1128451"/>
                <a:ext cx="4680729" cy="4566609"/>
              </a:xfrm>
              <a:blipFill>
                <a:blip r:embed="rId2"/>
                <a:stretch>
                  <a:fillRect l="-1302" r="-1693"/>
                </a:stretch>
              </a:blipFill>
            </p:spPr>
            <p:txBody>
              <a:bodyPr/>
              <a:lstStyle/>
              <a:p>
                <a:r>
                  <a:rPr lang="en-US">
                    <a:noFill/>
                  </a:rPr>
                  <a:t> </a:t>
                </a:r>
              </a:p>
            </p:txBody>
          </p:sp>
        </mc:Fallback>
      </mc:AlternateContent>
    </p:spTree>
    <p:extLst>
      <p:ext uri="{BB962C8B-B14F-4D97-AF65-F5344CB8AC3E}">
        <p14:creationId xmlns:p14="http://schemas.microsoft.com/office/powerpoint/2010/main" val="1257315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063C1-276B-4DDB-8BB2-AB87412D585B}"/>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2E5E15D0-9FF5-4385-B1EC-8164680D9AE0}"/>
              </a:ext>
            </a:extLst>
          </p:cNvPr>
          <p:cNvSpPr>
            <a:spLocks noGrp="1"/>
          </p:cNvSpPr>
          <p:nvPr>
            <p:ph idx="1"/>
          </p:nvPr>
        </p:nvSpPr>
        <p:spPr>
          <a:xfrm>
            <a:off x="3828580" y="1354945"/>
            <a:ext cx="7601419" cy="4148110"/>
          </a:xfrm>
        </p:spPr>
        <p:txBody>
          <a:bodyPr anchor="ctr">
            <a:normAutofit/>
          </a:bodyPr>
          <a:lstStyle/>
          <a:p>
            <a:pPr marL="0" indent="0">
              <a:buNone/>
            </a:pPr>
            <a:r>
              <a:rPr lang="en-US" dirty="0"/>
              <a:t>What is probability of </a:t>
            </a:r>
            <a:r>
              <a:rPr lang="en-US"/>
              <a:t>obtaining 1 or 2 </a:t>
            </a:r>
            <a:r>
              <a:rPr lang="en-US" dirty="0"/>
              <a:t>as outcome on a die roll if it is know that the outcome is an even number?</a:t>
            </a:r>
          </a:p>
        </p:txBody>
      </p:sp>
    </p:spTree>
    <p:extLst>
      <p:ext uri="{BB962C8B-B14F-4D97-AF65-F5344CB8AC3E}">
        <p14:creationId xmlns:p14="http://schemas.microsoft.com/office/powerpoint/2010/main" val="292343883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063C1-276B-4DDB-8BB2-AB87412D585B}"/>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Solution</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5E15D0-9FF5-4385-B1EC-8164680D9AE0}"/>
                  </a:ext>
                </a:extLst>
              </p:cNvPr>
              <p:cNvSpPr>
                <a:spLocks noGrp="1"/>
              </p:cNvSpPr>
              <p:nvPr>
                <p:ph idx="1"/>
              </p:nvPr>
            </p:nvSpPr>
            <p:spPr>
              <a:xfrm>
                <a:off x="3828580" y="1354945"/>
                <a:ext cx="7601419" cy="4148110"/>
              </a:xfrm>
            </p:spPr>
            <p:txBody>
              <a:bodyPr anchor="ctr">
                <a:normAutofit/>
              </a:bodyPr>
              <a:lstStyle/>
              <a:p>
                <a:pPr marL="0" indent="0">
                  <a:buNone/>
                </a:pPr>
                <a:r>
                  <a:rPr lang="en-US" dirty="0"/>
                  <a:t>What is probability of obtaining 1 or 2 as outcome on a die roll if it is know that the outcome is an even number?</a:t>
                </a:r>
              </a:p>
              <a:p>
                <a:pPr marL="0" indent="0">
                  <a:buNone/>
                </a:pPr>
                <a:br>
                  <a:rPr lang="en-US" dirty="0"/>
                </a:br>
                <a:r>
                  <a:rPr lang="en-US" dirty="0"/>
                  <a:t>Sample space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1, 2, 3, 4, 5, 6</m:t>
                        </m:r>
                      </m:e>
                    </m:d>
                  </m:oMath>
                </a14:m>
                <a:endParaRPr lang="en-US" b="0" dirty="0"/>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Outcome </a:t>
                </a:r>
                <a:r>
                  <a:rPr lang="en-US"/>
                  <a:t>is 1 or 2</a:t>
                </a:r>
                <a:r>
                  <a:rPr lang="en-US" dirty="0"/>
                  <a:t>: </a:t>
                </a:r>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={1, 2}</m:t>
                    </m:r>
                  </m:oMath>
                </a14:m>
                <a:endParaRPr lang="en-US" dirty="0"/>
              </a:p>
              <a:p>
                <a:pPr marL="0" indent="0">
                  <a:buNone/>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Outcome is even: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=0.5</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2E5E15D0-9FF5-4385-B1EC-8164680D9AE0}"/>
                  </a:ext>
                </a:extLst>
              </p:cNvPr>
              <p:cNvSpPr>
                <a:spLocks noGrp="1" noRot="1" noChangeAspect="1" noMove="1" noResize="1" noEditPoints="1" noAdjustHandles="1" noChangeArrowheads="1" noChangeShapeType="1" noTextEdit="1"/>
              </p:cNvSpPr>
              <p:nvPr>
                <p:ph idx="1"/>
              </p:nvPr>
            </p:nvSpPr>
            <p:spPr>
              <a:xfrm>
                <a:off x="3828580" y="1354945"/>
                <a:ext cx="7601419" cy="4148110"/>
              </a:xfrm>
              <a:blipFill>
                <a:blip r:embed="rId2"/>
                <a:stretch>
                  <a:fillRect l="-802" t="-1762"/>
                </a:stretch>
              </a:blipFill>
            </p:spPr>
            <p:txBody>
              <a:bodyPr/>
              <a:lstStyle/>
              <a:p>
                <a:r>
                  <a:rPr lang="en-US">
                    <a:noFill/>
                  </a:rPr>
                  <a:t> </a:t>
                </a:r>
              </a:p>
            </p:txBody>
          </p:sp>
        </mc:Fallback>
      </mc:AlternateContent>
    </p:spTree>
    <p:extLst>
      <p:ext uri="{BB962C8B-B14F-4D97-AF65-F5344CB8AC3E}">
        <p14:creationId xmlns:p14="http://schemas.microsoft.com/office/powerpoint/2010/main" val="63163465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DE7-2AF0-451D-B1EB-110BB81FB9E7}"/>
              </a:ext>
            </a:extLst>
          </p:cNvPr>
          <p:cNvSpPr>
            <a:spLocks noGrp="1"/>
          </p:cNvSpPr>
          <p:nvPr>
            <p:ph type="title"/>
          </p:nvPr>
        </p:nvSpPr>
        <p:spPr>
          <a:xfrm>
            <a:off x="1251678" y="382385"/>
            <a:ext cx="10178322" cy="1492132"/>
          </a:xfrm>
        </p:spPr>
        <p:txBody>
          <a:bodyPr>
            <a:normAutofit/>
          </a:bodyPr>
          <a:lstStyle/>
          <a:p>
            <a:r>
              <a:rPr lang="en-US"/>
              <a:t>Example</a:t>
            </a:r>
            <a:endParaRPr lang="en-US" dirty="0"/>
          </a:p>
        </p:txBody>
      </p:sp>
      <p:sp>
        <p:nvSpPr>
          <p:cNvPr id="3" name="Content Placeholder 2">
            <a:extLst>
              <a:ext uri="{FF2B5EF4-FFF2-40B4-BE49-F238E27FC236}">
                <a16:creationId xmlns:a16="http://schemas.microsoft.com/office/drawing/2014/main" id="{4DAD90DB-CE0D-467E-B176-2038B82EF87F}"/>
              </a:ext>
            </a:extLst>
          </p:cNvPr>
          <p:cNvSpPr>
            <a:spLocks noGrp="1"/>
          </p:cNvSpPr>
          <p:nvPr>
            <p:ph idx="1"/>
          </p:nvPr>
        </p:nvSpPr>
        <p:spPr>
          <a:xfrm>
            <a:off x="1251678" y="2286001"/>
            <a:ext cx="5984274" cy="3593591"/>
          </a:xfrm>
        </p:spPr>
        <p:txBody>
          <a:bodyPr>
            <a:normAutofit/>
          </a:bodyPr>
          <a:lstStyle/>
          <a:p>
            <a:pPr marL="0" indent="0">
              <a:buNone/>
            </a:pPr>
            <a:r>
              <a:rPr lang="en-US">
                <a:solidFill>
                  <a:schemeClr val="tx1"/>
                </a:solidFill>
              </a:rPr>
              <a:t>Supposed we have classified 161 employees according to two criteria as shown in the table.  If we select a person at random and we know this person is female, what is the probability she is under 30?</a:t>
            </a:r>
          </a:p>
        </p:txBody>
      </p:sp>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3578625260"/>
              </p:ext>
            </p:extLst>
          </p:nvPr>
        </p:nvGraphicFramePr>
        <p:xfrm>
          <a:off x="7555992" y="2812098"/>
          <a:ext cx="3902584" cy="2567305"/>
        </p:xfrm>
        <a:graphic>
          <a:graphicData uri="http://schemas.openxmlformats.org/drawingml/2006/table">
            <a:tbl>
              <a:tblPr firstRow="1" bandRow="1">
                <a:noFill/>
                <a:tableStyleId>{5C22544A-7EE6-4342-B048-85BDC9FD1C3A}</a:tableStyleId>
              </a:tblPr>
              <a:tblGrid>
                <a:gridCol w="1075780">
                  <a:extLst>
                    <a:ext uri="{9D8B030D-6E8A-4147-A177-3AD203B41FA5}">
                      <a16:colId xmlns:a16="http://schemas.microsoft.com/office/drawing/2014/main" val="1039053894"/>
                    </a:ext>
                  </a:extLst>
                </a:gridCol>
                <a:gridCol w="837078">
                  <a:extLst>
                    <a:ext uri="{9D8B030D-6E8A-4147-A177-3AD203B41FA5}">
                      <a16:colId xmlns:a16="http://schemas.microsoft.com/office/drawing/2014/main" val="124351251"/>
                    </a:ext>
                  </a:extLst>
                </a:gridCol>
                <a:gridCol w="1138489">
                  <a:extLst>
                    <a:ext uri="{9D8B030D-6E8A-4147-A177-3AD203B41FA5}">
                      <a16:colId xmlns:a16="http://schemas.microsoft.com/office/drawing/2014/main" val="392451289"/>
                    </a:ext>
                  </a:extLst>
                </a:gridCol>
                <a:gridCol w="851237">
                  <a:extLst>
                    <a:ext uri="{9D8B030D-6E8A-4147-A177-3AD203B41FA5}">
                      <a16:colId xmlns:a16="http://schemas.microsoft.com/office/drawing/2014/main" val="2357912172"/>
                    </a:ext>
                  </a:extLst>
                </a:gridCol>
              </a:tblGrid>
              <a:tr h="807866">
                <a:tc>
                  <a:txBody>
                    <a:bodyPr/>
                    <a:lstStyle/>
                    <a:p>
                      <a:endParaRPr lang="en-US" sz="2000" b="0" cap="none" spc="0">
                        <a:solidFill>
                          <a:schemeClr val="tx1"/>
                        </a:solidFill>
                      </a:endParaRP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Male (M)</a:t>
                      </a: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Female (F)</a:t>
                      </a: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Total</a:t>
                      </a:r>
                    </a:p>
                  </a:txBody>
                  <a:tcPr marL="0" marR="116519" marT="23304" marB="11651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492892043"/>
                  </a:ext>
                </a:extLst>
              </a:tr>
              <a:tr h="664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Under 30 (U)</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54</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47</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101</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4262068466"/>
                  </a:ext>
                </a:extLst>
              </a:tr>
              <a:tr h="664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Above 30 (A)</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28</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32</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US" sz="1500" cap="none" spc="0">
                          <a:solidFill>
                            <a:schemeClr val="tx1"/>
                          </a:solidFill>
                        </a:rPr>
                        <a:t>60</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250596686"/>
                  </a:ext>
                </a:extLst>
              </a:tr>
              <a:tr h="431121">
                <a:tc>
                  <a:txBody>
                    <a:bodyPr/>
                    <a:lstStyle/>
                    <a:p>
                      <a:r>
                        <a:rPr lang="en-US" sz="1500" cap="none" spc="0">
                          <a:solidFill>
                            <a:schemeClr val="tx1"/>
                          </a:solidFill>
                        </a:rPr>
                        <a:t>Total</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82</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79</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161</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04951014"/>
                  </a:ext>
                </a:extLst>
              </a:tr>
            </a:tbl>
          </a:graphicData>
        </a:graphic>
      </p:graphicFrame>
    </p:spTree>
    <p:extLst>
      <p:ext uri="{BB962C8B-B14F-4D97-AF65-F5344CB8AC3E}">
        <p14:creationId xmlns:p14="http://schemas.microsoft.com/office/powerpoint/2010/main" val="1621057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DE7-2AF0-451D-B1EB-110BB81FB9E7}"/>
              </a:ext>
            </a:extLst>
          </p:cNvPr>
          <p:cNvSpPr>
            <a:spLocks noGrp="1"/>
          </p:cNvSpPr>
          <p:nvPr>
            <p:ph type="title"/>
          </p:nvPr>
        </p:nvSpPr>
        <p:spPr>
          <a:xfrm>
            <a:off x="1251678" y="382385"/>
            <a:ext cx="10178322" cy="1492132"/>
          </a:xfrm>
        </p:spPr>
        <p:txBody>
          <a:bodyPr>
            <a:normAutofit/>
          </a:bodyPr>
          <a:lstStyle/>
          <a:p>
            <a:r>
              <a:rPr lang="en-US"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AD90DB-CE0D-467E-B176-2038B82EF87F}"/>
                  </a:ext>
                </a:extLst>
              </p:cNvPr>
              <p:cNvSpPr>
                <a:spLocks noGrp="1"/>
              </p:cNvSpPr>
              <p:nvPr>
                <p:ph idx="1"/>
              </p:nvPr>
            </p:nvSpPr>
            <p:spPr>
              <a:xfrm>
                <a:off x="1251678" y="2286001"/>
                <a:ext cx="5984274" cy="3593591"/>
              </a:xfrm>
            </p:spPr>
            <p:txBody>
              <a:bodyPr>
                <a:normAutofit/>
              </a:bodyPr>
              <a:lstStyle/>
              <a:p>
                <a:pPr marL="0" indent="0">
                  <a:buNone/>
                </a:pPr>
                <a:r>
                  <a:rPr lang="en-US">
                    <a:solidFill>
                      <a:schemeClr val="tx1"/>
                    </a:solidFill>
                  </a:rPr>
                  <a:t>Supposed we have classified 161 employees according to two criteria as shown in the table.  If we select a person at random and we know this person is female, what is the probability she is under 30?</a:t>
                </a:r>
              </a:p>
              <a:p>
                <a:pPr marL="0" indent="0">
                  <a:buNone/>
                </a:pPr>
                <a:br>
                  <a:rPr lang="en-US">
                    <a:solidFill>
                      <a:schemeClr val="tx1"/>
                    </a:solidFill>
                  </a:rPr>
                </a:b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𝑈</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𝐹</m:t>
                          </m:r>
                        </m:e>
                      </m:d>
                      <m:r>
                        <a:rPr lang="en-US" b="0"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𝑈</m:t>
                          </m:r>
                          <m:r>
                            <a:rPr lang="en-US"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𝐹</m:t>
                          </m:r>
                          <m:r>
                            <a:rPr lang="en-US" i="1">
                              <a:solidFill>
                                <a:schemeClr val="tx1"/>
                              </a:solidFill>
                              <a:latin typeface="Cambria Math" panose="02040503050406030204" pitchFamily="18" charset="0"/>
                              <a:ea typeface="Cambria Math" panose="02040503050406030204" pitchFamily="18" charset="0"/>
                            </a:rPr>
                            <m:t>)</m:t>
                          </m:r>
                        </m:num>
                        <m:den>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𝐹</m:t>
                          </m:r>
                          <m:r>
                            <a:rPr lang="en-US" i="1">
                              <a:solidFill>
                                <a:schemeClr val="tx1"/>
                              </a:solidFill>
                              <a:latin typeface="Cambria Math" panose="02040503050406030204" pitchFamily="18" charset="0"/>
                            </a:rPr>
                            <m:t>)</m:t>
                          </m:r>
                        </m:den>
                      </m:f>
                      <m:r>
                        <a:rPr lang="en-US" b="0" i="1">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47/161</m:t>
                          </m:r>
                        </m:num>
                        <m:den>
                          <m:r>
                            <a:rPr lang="en-US" b="0" i="1">
                              <a:solidFill>
                                <a:schemeClr val="tx1"/>
                              </a:solidFill>
                              <a:latin typeface="Cambria Math" panose="02040503050406030204" pitchFamily="18" charset="0"/>
                            </a:rPr>
                            <m:t>79/161</m:t>
                          </m:r>
                        </m:den>
                      </m:f>
                      <m:r>
                        <a:rPr lang="en-US" b="0" i="1">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47</m:t>
                          </m:r>
                        </m:num>
                        <m:den>
                          <m:r>
                            <a:rPr lang="en-US" b="0" i="1">
                              <a:solidFill>
                                <a:schemeClr val="tx1"/>
                              </a:solidFill>
                              <a:latin typeface="Cambria Math" panose="02040503050406030204" pitchFamily="18" charset="0"/>
                            </a:rPr>
                            <m:t>79</m:t>
                          </m:r>
                        </m:den>
                      </m:f>
                      <m:r>
                        <a:rPr lang="en-US" b="0" i="1">
                          <a:solidFill>
                            <a:schemeClr val="tx1"/>
                          </a:solidFill>
                          <a:latin typeface="Cambria Math" panose="02040503050406030204" pitchFamily="18" charset="0"/>
                        </a:rPr>
                        <m:t>=0.5949</m:t>
                      </m:r>
                    </m:oMath>
                  </m:oMathPara>
                </a14:m>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4DAD90DB-CE0D-467E-B176-2038B82EF87F}"/>
                  </a:ext>
                </a:extLst>
              </p:cNvPr>
              <p:cNvSpPr>
                <a:spLocks noGrp="1" noRot="1" noChangeAspect="1" noMove="1" noResize="1" noEditPoints="1" noAdjustHandles="1" noChangeArrowheads="1" noChangeShapeType="1" noTextEdit="1"/>
              </p:cNvSpPr>
              <p:nvPr>
                <p:ph idx="1"/>
              </p:nvPr>
            </p:nvSpPr>
            <p:spPr>
              <a:xfrm>
                <a:off x="1251678" y="2286001"/>
                <a:ext cx="5984274" cy="3593591"/>
              </a:xfrm>
              <a:blipFill>
                <a:blip r:embed="rId2"/>
                <a:stretch>
                  <a:fillRect l="-1018" t="-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936780602"/>
                  </p:ext>
                </p:extLst>
              </p:nvPr>
            </p:nvGraphicFramePr>
            <p:xfrm>
              <a:off x="7555992" y="2896740"/>
              <a:ext cx="3902585" cy="2398024"/>
            </p:xfrm>
            <a:graphic>
              <a:graphicData uri="http://schemas.openxmlformats.org/drawingml/2006/table">
                <a:tbl>
                  <a:tblPr firstRow="1" bandRow="1">
                    <a:noFill/>
                    <a:tableStyleId>{5C22544A-7EE6-4342-B048-85BDC9FD1C3A}</a:tableStyleId>
                  </a:tblPr>
                  <a:tblGrid>
                    <a:gridCol w="1095991">
                      <a:extLst>
                        <a:ext uri="{9D8B030D-6E8A-4147-A177-3AD203B41FA5}">
                          <a16:colId xmlns:a16="http://schemas.microsoft.com/office/drawing/2014/main" val="1039053894"/>
                        </a:ext>
                      </a:extLst>
                    </a:gridCol>
                    <a:gridCol w="1002440">
                      <a:extLst>
                        <a:ext uri="{9D8B030D-6E8A-4147-A177-3AD203B41FA5}">
                          <a16:colId xmlns:a16="http://schemas.microsoft.com/office/drawing/2014/main" val="124351251"/>
                        </a:ext>
                      </a:extLst>
                    </a:gridCol>
                    <a:gridCol w="1010025">
                      <a:extLst>
                        <a:ext uri="{9D8B030D-6E8A-4147-A177-3AD203B41FA5}">
                          <a16:colId xmlns:a16="http://schemas.microsoft.com/office/drawing/2014/main" val="392451289"/>
                        </a:ext>
                      </a:extLst>
                    </a:gridCol>
                    <a:gridCol w="794129">
                      <a:extLst>
                        <a:ext uri="{9D8B030D-6E8A-4147-A177-3AD203B41FA5}">
                          <a16:colId xmlns:a16="http://schemas.microsoft.com/office/drawing/2014/main" val="2357912172"/>
                        </a:ext>
                      </a:extLst>
                    </a:gridCol>
                  </a:tblGrid>
                  <a:tr h="648926">
                    <a:tc>
                      <a:txBody>
                        <a:bodyPr/>
                        <a:lstStyle/>
                        <a:p>
                          <a:endParaRPr lang="en-US" sz="1300" b="1">
                            <a:solidFill>
                              <a:srgbClr val="FFFFFF"/>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Male </a:t>
                          </a:r>
                          <a14:m>
                            <m:oMath xmlns:m="http://schemas.openxmlformats.org/officeDocument/2006/math">
                              <m:d>
                                <m:dPr>
                                  <m:ctrlPr>
                                    <a:rPr lang="en-US" sz="1300" b="1" i="1" dirty="0" smtClean="0">
                                      <a:solidFill>
                                        <a:srgbClr val="FFFFFF"/>
                                      </a:solidFill>
                                      <a:latin typeface="Cambria Math" panose="02040503050406030204" pitchFamily="18" charset="0"/>
                                    </a:rPr>
                                  </m:ctrlPr>
                                </m:dPr>
                                <m:e>
                                  <m:r>
                                    <a:rPr lang="en-US" sz="1300" b="1" i="1" dirty="0" smtClean="0">
                                      <a:solidFill>
                                        <a:srgbClr val="FFFFFF"/>
                                      </a:solidFill>
                                      <a:latin typeface="Cambria Math" panose="02040503050406030204" pitchFamily="18" charset="0"/>
                                    </a:rPr>
                                    <m:t>𝑀</m:t>
                                  </m:r>
                                  <m:r>
                                    <a:rPr lang="en-US" sz="1300" b="1" i="1" dirty="0" smtClean="0">
                                      <a:solidFill>
                                        <a:srgbClr val="FFFFFF"/>
                                      </a:solidFill>
                                      <a:latin typeface="Cambria Math" panose="02040503050406030204" pitchFamily="18" charset="0"/>
                                    </a:rPr>
                                    <m:t>=</m:t>
                                  </m:r>
                                  <m:acc>
                                    <m:accPr>
                                      <m:chr m:val="̅"/>
                                      <m:ctrlPr>
                                        <a:rPr lang="en-US" sz="1300" b="1" i="1" dirty="0" smtClean="0">
                                          <a:solidFill>
                                            <a:srgbClr val="FFFFFF"/>
                                          </a:solidFill>
                                          <a:latin typeface="Cambria Math" panose="02040503050406030204" pitchFamily="18" charset="0"/>
                                        </a:rPr>
                                      </m:ctrlPr>
                                    </m:accPr>
                                    <m:e>
                                      <m:r>
                                        <a:rPr lang="en-US" sz="1300" b="1" i="1" dirty="0" smtClean="0">
                                          <a:solidFill>
                                            <a:srgbClr val="FFFFFF"/>
                                          </a:solidFill>
                                          <a:latin typeface="Cambria Math" panose="02040503050406030204" pitchFamily="18" charset="0"/>
                                        </a:rPr>
                                        <m:t>𝑭</m:t>
                                      </m:r>
                                    </m:e>
                                  </m:acc>
                                </m:e>
                              </m:d>
                            </m:oMath>
                          </a14:m>
                          <a:endParaRPr lang="en-US" sz="1300" b="1">
                            <a:solidFill>
                              <a:srgbClr val="FFFFFF"/>
                            </a:solidFill>
                          </a:endParaRP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Female </a:t>
                          </a:r>
                          <a14:m>
                            <m:oMath xmlns:m="http://schemas.openxmlformats.org/officeDocument/2006/math">
                              <m:d>
                                <m:dPr>
                                  <m:ctrlPr>
                                    <a:rPr lang="en-US" sz="1300" b="1" i="1" dirty="0" smtClean="0">
                                      <a:solidFill>
                                        <a:srgbClr val="FFFFFF"/>
                                      </a:solidFill>
                                      <a:latin typeface="Cambria Math" panose="02040503050406030204" pitchFamily="18" charset="0"/>
                                    </a:rPr>
                                  </m:ctrlPr>
                                </m:dPr>
                                <m:e>
                                  <m:r>
                                    <a:rPr lang="en-US" sz="1300" b="1" i="1" dirty="0" smtClean="0">
                                      <a:solidFill>
                                        <a:srgbClr val="FFFFFF"/>
                                      </a:solidFill>
                                      <a:latin typeface="Cambria Math" panose="02040503050406030204" pitchFamily="18" charset="0"/>
                                    </a:rPr>
                                    <m:t>𝐹</m:t>
                                  </m:r>
                                  <m:r>
                                    <a:rPr lang="en-US" sz="1300" b="1" i="1" dirty="0" smtClean="0">
                                      <a:solidFill>
                                        <a:srgbClr val="FFFFFF"/>
                                      </a:solidFill>
                                      <a:latin typeface="Cambria Math" panose="02040503050406030204" pitchFamily="18" charset="0"/>
                                    </a:rPr>
                                    <m:t>=</m:t>
                                  </m:r>
                                  <m:acc>
                                    <m:accPr>
                                      <m:chr m:val="̅"/>
                                      <m:ctrlPr>
                                        <a:rPr lang="en-US" sz="1300" b="1" i="1" dirty="0" smtClean="0">
                                          <a:solidFill>
                                            <a:srgbClr val="FFFFFF"/>
                                          </a:solidFill>
                                          <a:latin typeface="Cambria Math" panose="02040503050406030204" pitchFamily="18" charset="0"/>
                                        </a:rPr>
                                      </m:ctrlPr>
                                    </m:accPr>
                                    <m:e>
                                      <m:r>
                                        <a:rPr lang="en-US" sz="1300" b="1" i="1" dirty="0" smtClean="0">
                                          <a:solidFill>
                                            <a:srgbClr val="FFFFFF"/>
                                          </a:solidFill>
                                          <a:latin typeface="Cambria Math" panose="02040503050406030204" pitchFamily="18" charset="0"/>
                                        </a:rPr>
                                        <m:t>𝑴</m:t>
                                      </m:r>
                                    </m:e>
                                  </m:acc>
                                </m:e>
                              </m:d>
                            </m:oMath>
                          </a14:m>
                          <a:endParaRPr lang="en-US" sz="1300" b="1">
                            <a:solidFill>
                              <a:srgbClr val="FFFFFF"/>
                            </a:solidFill>
                          </a:endParaRP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Total</a:t>
                          </a:r>
                        </a:p>
                      </a:txBody>
                      <a:tcPr marL="185761" marR="111457" marT="111457" marB="1114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92892043"/>
                      </a:ext>
                    </a:extLst>
                  </a:tr>
                  <a:tr h="649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Under 30 </a:t>
                          </a:r>
                          <a14:m>
                            <m:oMath xmlns:m="http://schemas.openxmlformats.org/officeDocument/2006/math">
                              <m:r>
                                <a:rPr lang="en-US" sz="1300" i="1" dirty="0" smtClean="0">
                                  <a:solidFill>
                                    <a:schemeClr val="tx1">
                                      <a:lumMod val="85000"/>
                                      <a:lumOff val="15000"/>
                                    </a:schemeClr>
                                  </a:solidFill>
                                  <a:latin typeface="Cambria Math" panose="02040503050406030204" pitchFamily="18" charset="0"/>
                                </a:rPr>
                                <m:t>(</m:t>
                              </m:r>
                              <m:r>
                                <a:rPr lang="en-US" sz="1300" i="1" dirty="0" smtClean="0">
                                  <a:solidFill>
                                    <a:schemeClr val="tx1">
                                      <a:lumMod val="85000"/>
                                      <a:lumOff val="15000"/>
                                    </a:schemeClr>
                                  </a:solidFill>
                                  <a:latin typeface="Cambria Math" panose="02040503050406030204" pitchFamily="18" charset="0"/>
                                </a:rPr>
                                <m:t>𝑈</m:t>
                              </m:r>
                              <m:r>
                                <a:rPr lang="en-US" sz="1300" b="0" i="1" dirty="0" smtClean="0">
                                  <a:solidFill>
                                    <a:schemeClr val="tx1">
                                      <a:lumMod val="85000"/>
                                      <a:lumOff val="15000"/>
                                    </a:schemeClr>
                                  </a:solidFill>
                                  <a:latin typeface="Cambria Math" panose="02040503050406030204" pitchFamily="18" charset="0"/>
                                </a:rPr>
                                <m:t>=</m:t>
                              </m:r>
                              <m:acc>
                                <m:accPr>
                                  <m:chr m:val="̅"/>
                                  <m:ctrlPr>
                                    <a:rPr lang="en-US" sz="1300" b="0" i="1" dirty="0" smtClean="0">
                                      <a:solidFill>
                                        <a:schemeClr val="tx1">
                                          <a:lumMod val="85000"/>
                                          <a:lumOff val="15000"/>
                                        </a:schemeClr>
                                      </a:solidFill>
                                      <a:latin typeface="Cambria Math" panose="02040503050406030204" pitchFamily="18" charset="0"/>
                                    </a:rPr>
                                  </m:ctrlPr>
                                </m:accPr>
                                <m:e>
                                  <m:r>
                                    <a:rPr lang="en-US" sz="1300" b="0" i="1" dirty="0" smtClean="0">
                                      <a:solidFill>
                                        <a:schemeClr val="tx1">
                                          <a:lumMod val="85000"/>
                                          <a:lumOff val="15000"/>
                                        </a:schemeClr>
                                      </a:solidFill>
                                      <a:latin typeface="Cambria Math" panose="02040503050406030204" pitchFamily="18" charset="0"/>
                                    </a:rPr>
                                    <m:t>𝐴</m:t>
                                  </m:r>
                                </m:e>
                              </m:acc>
                              <m:r>
                                <a:rPr lang="en-US" sz="1300" i="1" dirty="0" smtClean="0">
                                  <a:solidFill>
                                    <a:schemeClr val="tx1">
                                      <a:lumMod val="85000"/>
                                      <a:lumOff val="15000"/>
                                    </a:schemeClr>
                                  </a:solidFill>
                                  <a:latin typeface="Cambria Math" panose="02040503050406030204" pitchFamily="18" charset="0"/>
                                </a:rPr>
                                <m:t>)</m:t>
                              </m:r>
                            </m:oMath>
                          </a14:m>
                          <a:endParaRPr lang="en-US" sz="1300">
                            <a:solidFill>
                              <a:schemeClr val="tx1">
                                <a:lumMod val="85000"/>
                                <a:lumOff val="15000"/>
                              </a:schemeClr>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54</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47</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62068466"/>
                      </a:ext>
                    </a:extLst>
                  </a:tr>
                  <a:tr h="648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Above 30 </a:t>
                          </a:r>
                          <a14:m>
                            <m:oMath xmlns:m="http://schemas.openxmlformats.org/officeDocument/2006/math">
                              <m:r>
                                <a:rPr lang="en-US" sz="1300" i="1" dirty="0" smtClean="0">
                                  <a:solidFill>
                                    <a:schemeClr val="tx1">
                                      <a:lumMod val="85000"/>
                                      <a:lumOff val="15000"/>
                                    </a:schemeClr>
                                  </a:solidFill>
                                  <a:latin typeface="Cambria Math" panose="02040503050406030204" pitchFamily="18" charset="0"/>
                                </a:rPr>
                                <m:t>(</m:t>
                              </m:r>
                              <m:r>
                                <a:rPr lang="en-US" sz="1300" i="1" dirty="0" smtClean="0">
                                  <a:solidFill>
                                    <a:schemeClr val="tx1">
                                      <a:lumMod val="85000"/>
                                      <a:lumOff val="15000"/>
                                    </a:schemeClr>
                                  </a:solidFill>
                                  <a:latin typeface="Cambria Math" panose="02040503050406030204" pitchFamily="18" charset="0"/>
                                </a:rPr>
                                <m:t>𝐴</m:t>
                              </m:r>
                              <m:r>
                                <a:rPr lang="en-US" sz="1300" b="0" i="1" dirty="0" smtClean="0">
                                  <a:solidFill>
                                    <a:schemeClr val="tx1">
                                      <a:lumMod val="85000"/>
                                      <a:lumOff val="15000"/>
                                    </a:schemeClr>
                                  </a:solidFill>
                                  <a:latin typeface="Cambria Math" panose="02040503050406030204" pitchFamily="18" charset="0"/>
                                </a:rPr>
                                <m:t>=</m:t>
                              </m:r>
                              <m:acc>
                                <m:accPr>
                                  <m:chr m:val="̅"/>
                                  <m:ctrlPr>
                                    <a:rPr lang="en-US" sz="1300" b="0" i="1" dirty="0" smtClean="0">
                                      <a:solidFill>
                                        <a:schemeClr val="tx1">
                                          <a:lumMod val="85000"/>
                                          <a:lumOff val="15000"/>
                                        </a:schemeClr>
                                      </a:solidFill>
                                      <a:latin typeface="Cambria Math" panose="02040503050406030204" pitchFamily="18" charset="0"/>
                                    </a:rPr>
                                  </m:ctrlPr>
                                </m:accPr>
                                <m:e>
                                  <m:r>
                                    <a:rPr lang="en-US" sz="1300" b="0" i="1" dirty="0" smtClean="0">
                                      <a:solidFill>
                                        <a:schemeClr val="tx1">
                                          <a:lumMod val="85000"/>
                                          <a:lumOff val="15000"/>
                                        </a:schemeClr>
                                      </a:solidFill>
                                      <a:latin typeface="Cambria Math" panose="02040503050406030204" pitchFamily="18" charset="0"/>
                                    </a:rPr>
                                    <m:t>𝑈</m:t>
                                  </m:r>
                                </m:e>
                              </m:acc>
                              <m:r>
                                <a:rPr lang="en-US" sz="1300" i="1" dirty="0" smtClean="0">
                                  <a:solidFill>
                                    <a:schemeClr val="tx1">
                                      <a:lumMod val="85000"/>
                                      <a:lumOff val="15000"/>
                                    </a:schemeClr>
                                  </a:solidFill>
                                  <a:latin typeface="Cambria Math" panose="02040503050406030204" pitchFamily="18" charset="0"/>
                                </a:rPr>
                                <m:t>)</m:t>
                              </m:r>
                            </m:oMath>
                          </a14:m>
                          <a:endParaRPr lang="en-US" sz="1300">
                            <a:solidFill>
                              <a:schemeClr val="tx1">
                                <a:lumMod val="85000"/>
                                <a:lumOff val="15000"/>
                              </a:schemeClr>
                            </a:solidFill>
                          </a:endParaRPr>
                        </a:p>
                      </a:txBody>
                      <a:tcPr marL="185761" marR="111457" marT="111457" marB="11145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28</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32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60</a:t>
                          </a:r>
                        </a:p>
                      </a:txBody>
                      <a:tcPr marL="185761" marR="111457" marT="111457" marB="1114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50596686"/>
                      </a:ext>
                    </a:extLst>
                  </a:tr>
                  <a:tr h="450781">
                    <a:tc>
                      <a:txBody>
                        <a:bodyPr/>
                        <a:lstStyle/>
                        <a:p>
                          <a:r>
                            <a:rPr lang="en-US" sz="1300">
                              <a:solidFill>
                                <a:schemeClr val="tx1">
                                  <a:lumMod val="85000"/>
                                  <a:lumOff val="15000"/>
                                </a:schemeClr>
                              </a:solidFill>
                            </a:rPr>
                            <a:t>Total</a:t>
                          </a: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82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79</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161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604951014"/>
                      </a:ext>
                    </a:extLst>
                  </a:tr>
                </a:tbl>
              </a:graphicData>
            </a:graphic>
          </p:graphicFrame>
        </mc:Choice>
        <mc:Fallback xmlns="">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936780602"/>
                  </p:ext>
                </p:extLst>
              </p:nvPr>
            </p:nvGraphicFramePr>
            <p:xfrm>
              <a:off x="7555992" y="2896740"/>
              <a:ext cx="3902585" cy="2398024"/>
            </p:xfrm>
            <a:graphic>
              <a:graphicData uri="http://schemas.openxmlformats.org/drawingml/2006/table">
                <a:tbl>
                  <a:tblPr firstRow="1" bandRow="1">
                    <a:noFill/>
                    <a:tableStyleId>{5C22544A-7EE6-4342-B048-85BDC9FD1C3A}</a:tableStyleId>
                  </a:tblPr>
                  <a:tblGrid>
                    <a:gridCol w="1095991">
                      <a:extLst>
                        <a:ext uri="{9D8B030D-6E8A-4147-A177-3AD203B41FA5}">
                          <a16:colId xmlns:a16="http://schemas.microsoft.com/office/drawing/2014/main" val="1039053894"/>
                        </a:ext>
                      </a:extLst>
                    </a:gridCol>
                    <a:gridCol w="1002440">
                      <a:extLst>
                        <a:ext uri="{9D8B030D-6E8A-4147-A177-3AD203B41FA5}">
                          <a16:colId xmlns:a16="http://schemas.microsoft.com/office/drawing/2014/main" val="124351251"/>
                        </a:ext>
                      </a:extLst>
                    </a:gridCol>
                    <a:gridCol w="1010025">
                      <a:extLst>
                        <a:ext uri="{9D8B030D-6E8A-4147-A177-3AD203B41FA5}">
                          <a16:colId xmlns:a16="http://schemas.microsoft.com/office/drawing/2014/main" val="392451289"/>
                        </a:ext>
                      </a:extLst>
                    </a:gridCol>
                    <a:gridCol w="794129">
                      <a:extLst>
                        <a:ext uri="{9D8B030D-6E8A-4147-A177-3AD203B41FA5}">
                          <a16:colId xmlns:a16="http://schemas.microsoft.com/office/drawing/2014/main" val="2357912172"/>
                        </a:ext>
                      </a:extLst>
                    </a:gridCol>
                  </a:tblGrid>
                  <a:tr h="648926">
                    <a:tc>
                      <a:txBody>
                        <a:bodyPr/>
                        <a:lstStyle/>
                        <a:p>
                          <a:endParaRPr lang="en-US" sz="1300" b="1">
                            <a:solidFill>
                              <a:srgbClr val="FFFFFF"/>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endParaRPr lang="en-US"/>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blipFill>
                          <a:blip r:embed="rId3"/>
                          <a:stretch>
                            <a:fillRect l="-109091" r="-181212" b="-271028"/>
                          </a:stretch>
                        </a:blipFill>
                      </a:tcPr>
                    </a:tc>
                    <a:tc>
                      <a:txBody>
                        <a:bodyPr/>
                        <a:lstStyle/>
                        <a:p>
                          <a:endParaRPr lang="en-US"/>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blipFill>
                          <a:blip r:embed="rId3"/>
                          <a:stretch>
                            <a:fillRect l="-207831" r="-80120" b="-2710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Total</a:t>
                          </a:r>
                        </a:p>
                      </a:txBody>
                      <a:tcPr marL="185761" marR="111457" marT="111457" marB="1114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92892043"/>
                      </a:ext>
                    </a:extLst>
                  </a:tr>
                  <a:tr h="649391">
                    <a:tc>
                      <a:txBody>
                        <a:bodyPr/>
                        <a:lstStyle/>
                        <a:p>
                          <a:endParaRPr lang="en-US"/>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blipFill>
                          <a:blip r:embed="rId3"/>
                          <a:stretch>
                            <a:fillRect t="-100943" r="-257778" b="-17358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54</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47</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62068466"/>
                      </a:ext>
                    </a:extLst>
                  </a:tr>
                  <a:tr h="648926">
                    <a:tc>
                      <a:txBody>
                        <a:bodyPr/>
                        <a:lstStyle/>
                        <a:p>
                          <a:endParaRPr lang="en-US"/>
                        </a:p>
                      </a:txBody>
                      <a:tcPr marL="185761" marR="111457" marT="111457" marB="11145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blipFill>
                          <a:blip r:embed="rId3"/>
                          <a:stretch>
                            <a:fillRect t="-199065" r="-257778" b="-7196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28</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32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60</a:t>
                          </a:r>
                        </a:p>
                      </a:txBody>
                      <a:tcPr marL="185761" marR="111457" marT="111457" marB="1114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50596686"/>
                      </a:ext>
                    </a:extLst>
                  </a:tr>
                  <a:tr h="450781">
                    <a:tc>
                      <a:txBody>
                        <a:bodyPr/>
                        <a:lstStyle/>
                        <a:p>
                          <a:r>
                            <a:rPr lang="en-US" sz="1300">
                              <a:solidFill>
                                <a:schemeClr val="tx1">
                                  <a:lumMod val="85000"/>
                                  <a:lumOff val="15000"/>
                                </a:schemeClr>
                              </a:solidFill>
                            </a:rPr>
                            <a:t>Total</a:t>
                          </a: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82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79</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161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604951014"/>
                      </a:ext>
                    </a:extLst>
                  </a:tr>
                </a:tbl>
              </a:graphicData>
            </a:graphic>
          </p:graphicFrame>
        </mc:Fallback>
      </mc:AlternateContent>
    </p:spTree>
    <p:extLst>
      <p:ext uri="{BB962C8B-B14F-4D97-AF65-F5344CB8AC3E}">
        <p14:creationId xmlns:p14="http://schemas.microsoft.com/office/powerpoint/2010/main" val="112603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CA1E4-5905-4022-A3C5-D217656798AA}"/>
              </a:ext>
            </a:extLst>
          </p:cNvPr>
          <p:cNvSpPr>
            <a:spLocks noGrp="1"/>
          </p:cNvSpPr>
          <p:nvPr>
            <p:ph type="title"/>
          </p:nvPr>
        </p:nvSpPr>
        <p:spPr>
          <a:xfrm>
            <a:off x="965201" y="1354945"/>
            <a:ext cx="2059048" cy="4148110"/>
          </a:xfrm>
        </p:spPr>
        <p:txBody>
          <a:bodyPr anchor="ctr">
            <a:normAutofit/>
          </a:bodyPr>
          <a:lstStyle/>
          <a:p>
            <a:r>
              <a:rPr lang="en-US" sz="2800" dirty="0">
                <a:solidFill>
                  <a:srgbClr val="2A1A00"/>
                </a:solidFill>
              </a:rPr>
              <a:t>Examples</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0C6E15DA-B9C0-4115-9754-589B46E65F08}"/>
              </a:ext>
            </a:extLst>
          </p:cNvPr>
          <p:cNvSpPr>
            <a:spLocks noGrp="1"/>
          </p:cNvSpPr>
          <p:nvPr>
            <p:ph idx="1"/>
          </p:nvPr>
        </p:nvSpPr>
        <p:spPr>
          <a:xfrm>
            <a:off x="3828580" y="1354945"/>
            <a:ext cx="7601419" cy="4148110"/>
          </a:xfrm>
        </p:spPr>
        <p:txBody>
          <a:bodyPr anchor="ctr">
            <a:normAutofit/>
          </a:bodyPr>
          <a:lstStyle/>
          <a:p>
            <a:pPr marL="457200" indent="-457200">
              <a:buFont typeface="+mj-lt"/>
              <a:buAutoNum type="arabicPeriod"/>
            </a:pPr>
            <a:r>
              <a:rPr lang="en-US"/>
              <a:t>Martin has 2 shirts and 3 pants, then he has _____ possible outfit choices.</a:t>
            </a:r>
          </a:p>
          <a:p>
            <a:pPr marL="457200" indent="-457200">
              <a:buFont typeface="+mj-lt"/>
              <a:buAutoNum type="arabicPeriod"/>
            </a:pPr>
            <a:r>
              <a:rPr lang="en-US"/>
              <a:t>You have a deck of 52 cards, a die with 6 sides, and a coin with 2 sides. If you are asked to select one card from the deck, one side of die, and one side of the coin,  then how many options do you have?</a:t>
            </a:r>
          </a:p>
          <a:p>
            <a:pPr marL="457200" indent="-457200">
              <a:buFont typeface="+mj-lt"/>
              <a:buAutoNum type="arabicPeriod"/>
            </a:pPr>
            <a:r>
              <a:rPr lang="en-US"/>
              <a:t>John received a new credit card. The card came with a default PIN which is a 4 digit number. The bank manager advised him to change the PIN as early as possible. How many options does John has to for the new PIN?</a:t>
            </a:r>
          </a:p>
          <a:p>
            <a:pPr marL="457200" indent="-457200">
              <a:buFont typeface="+mj-lt"/>
              <a:buAutoNum type="arabicPeriod"/>
            </a:pPr>
            <a:endParaRPr lang="en-US" dirty="0"/>
          </a:p>
        </p:txBody>
      </p:sp>
    </p:spTree>
    <p:extLst>
      <p:ext uri="{BB962C8B-B14F-4D97-AF65-F5344CB8AC3E}">
        <p14:creationId xmlns:p14="http://schemas.microsoft.com/office/powerpoint/2010/main" val="274494712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B9AF1-D85A-4638-821F-D8E885BDB1D6}"/>
              </a:ext>
            </a:extLst>
          </p:cNvPr>
          <p:cNvSpPr>
            <a:spLocks noGrp="1"/>
          </p:cNvSpPr>
          <p:nvPr>
            <p:ph type="title"/>
          </p:nvPr>
        </p:nvSpPr>
        <p:spPr>
          <a:xfrm>
            <a:off x="765051" y="382385"/>
            <a:ext cx="6015897" cy="1492132"/>
          </a:xfrm>
        </p:spPr>
        <p:txBody>
          <a:bodyPr>
            <a:normAutofit/>
          </a:bodyPr>
          <a:lstStyle/>
          <a:p>
            <a:r>
              <a:rPr lang="en-US" dirty="0"/>
              <a:t>Independent events</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E330F-5AD6-46A9-B706-4A395C7C00A3}"/>
                  </a:ext>
                </a:extLst>
              </p:cNvPr>
              <p:cNvSpPr>
                <a:spLocks noGrp="1"/>
              </p:cNvSpPr>
              <p:nvPr>
                <p:ph idx="1"/>
              </p:nvPr>
            </p:nvSpPr>
            <p:spPr>
              <a:xfrm>
                <a:off x="765051" y="2286001"/>
                <a:ext cx="6015897" cy="3593591"/>
              </a:xfrm>
            </p:spPr>
            <p:txBody>
              <a:bodyPr>
                <a:normAutofit/>
              </a:bodyPr>
              <a:lstStyle/>
              <a:p>
                <a:pPr marL="0" indent="0">
                  <a:buNone/>
                </a:pPr>
                <a:r>
                  <a:rPr lang="en-US" dirty="0"/>
                  <a:t>If outcome of event </a:t>
                </a:r>
                <a14:m>
                  <m:oMath xmlns:m="http://schemas.openxmlformats.org/officeDocument/2006/math">
                    <m:r>
                      <a:rPr lang="en-US" i="1" dirty="0" smtClean="0">
                        <a:latin typeface="Cambria Math" panose="02040503050406030204" pitchFamily="18" charset="0"/>
                      </a:rPr>
                      <m:t>𝐴</m:t>
                    </m:r>
                  </m:oMath>
                </a14:m>
                <a:r>
                  <a:rPr lang="en-US" dirty="0"/>
                  <a:t> is not dependent on outcome of event </a:t>
                </a:r>
                <a14:m>
                  <m:oMath xmlns:m="http://schemas.openxmlformats.org/officeDocument/2006/math">
                    <m:r>
                      <a:rPr lang="en-US" i="1" dirty="0" smtClean="0">
                        <a:latin typeface="Cambria Math" panose="02040503050406030204" pitchFamily="18" charset="0"/>
                      </a:rPr>
                      <m:t>𝐵</m:t>
                    </m:r>
                  </m:oMath>
                </a14:m>
                <a:r>
                  <a:rPr lang="en-US" dirty="0"/>
                  <a:t>, we call them independent events.</a:t>
                </a:r>
              </a:p>
              <a:p>
                <a:pPr marL="0" indent="0">
                  <a:buNone/>
                </a:pPr>
                <a:endParaRPr lang="en-US" dirty="0"/>
              </a:p>
              <a:p>
                <a:pPr marL="0" indent="0">
                  <a:buNone/>
                </a:pPr>
                <a:r>
                  <a:rPr lang="en-US" dirty="0"/>
                  <a:t>Mathematically,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m:oMathPara>
                </a14:m>
                <a:endParaRPr lang="en-US" dirty="0"/>
              </a:p>
              <a:p>
                <a:pPr marL="0" indent="0">
                  <a:buNone/>
                </a:pPr>
                <a:r>
                  <a:rPr lang="en-US" dirty="0"/>
                  <a:t>and </a:t>
                </a: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14E330F-5AD6-46A9-B706-4A395C7C00A3}"/>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116" t="-678"/>
                </a:stretch>
              </a:blipFill>
            </p:spPr>
            <p:txBody>
              <a:bodyPr/>
              <a:lstStyle/>
              <a:p>
                <a:r>
                  <a:rPr lang="en-US">
                    <a:noFill/>
                  </a:rPr>
                  <a:t> </a:t>
                </a:r>
              </a:p>
            </p:txBody>
          </p:sp>
        </mc:Fallback>
      </mc:AlternateContent>
      <p:pic>
        <p:nvPicPr>
          <p:cNvPr id="5" name="Picture 4" descr="One in a crowd">
            <a:extLst>
              <a:ext uri="{FF2B5EF4-FFF2-40B4-BE49-F238E27FC236}">
                <a16:creationId xmlns:a16="http://schemas.microsoft.com/office/drawing/2014/main" id="{2C6523BE-A9C9-4562-87CA-23C342FD5226}"/>
              </a:ext>
            </a:extLst>
          </p:cNvPr>
          <p:cNvPicPr>
            <a:picLocks noChangeAspect="1"/>
          </p:cNvPicPr>
          <p:nvPr/>
        </p:nvPicPr>
        <p:blipFill rotWithShape="1">
          <a:blip r:embed="rId3"/>
          <a:srcRect l="27836" r="19646"/>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3111197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oy plastic numbers">
            <a:extLst>
              <a:ext uri="{FF2B5EF4-FFF2-40B4-BE49-F238E27FC236}">
                <a16:creationId xmlns:a16="http://schemas.microsoft.com/office/drawing/2014/main" id="{72664D6A-D001-486E-8933-9555D08BFC5E}"/>
              </a:ext>
            </a:extLst>
          </p:cNvPr>
          <p:cNvPicPr>
            <a:picLocks noChangeAspect="1"/>
          </p:cNvPicPr>
          <p:nvPr/>
        </p:nvPicPr>
        <p:blipFill rotWithShape="1">
          <a:blip r:embed="rId2"/>
          <a:srcRect l="23301" r="29460"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45C83FF-944A-491D-97BF-571228411083}"/>
              </a:ext>
            </a:extLst>
          </p:cNvPr>
          <p:cNvSpPr>
            <a:spLocks noGrp="1"/>
          </p:cNvSpPr>
          <p:nvPr>
            <p:ph type="title"/>
          </p:nvPr>
        </p:nvSpPr>
        <p:spPr>
          <a:xfrm>
            <a:off x="765051" y="382385"/>
            <a:ext cx="6015897" cy="1492132"/>
          </a:xfrm>
        </p:spPr>
        <p:txBody>
          <a:bodyPr>
            <a:normAutofit/>
          </a:bodyPr>
          <a:lstStyle/>
          <a:p>
            <a:r>
              <a:rPr lang="en-US" dirty="0"/>
              <a:t>Multiplication law</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ACCBE6-0F53-4E08-AA2F-5F554CFD23FE}"/>
                  </a:ext>
                </a:extLst>
              </p:cNvPr>
              <p:cNvSpPr>
                <a:spLocks noGrp="1"/>
              </p:cNvSpPr>
              <p:nvPr>
                <p:ph idx="1"/>
              </p:nvPr>
            </p:nvSpPr>
            <p:spPr>
              <a:xfrm>
                <a:off x="765051" y="2286001"/>
                <a:ext cx="6015897" cy="3593591"/>
              </a:xfrm>
            </p:spPr>
            <p:txBody>
              <a:bodyPr>
                <a:normAutofit/>
              </a:bodyPr>
              <a:lstStyle/>
              <a:p>
                <a:pPr marL="0" indent="0">
                  <a:buNone/>
                </a:pPr>
                <a:r>
                  <a:rPr lang="en-US" dirty="0"/>
                  <a:t>Rewriting the conditional probability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a:p>
                <a:pPr marL="0" indent="0">
                  <a:buNone/>
                </a:pPr>
                <a:r>
                  <a:rPr lang="en-US" dirty="0"/>
                  <a:t>gives the multiplication law:</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a:p>
                <a:pPr marL="0" indent="0">
                  <a:buNone/>
                </a:pPr>
                <a:r>
                  <a:rPr lang="en-US" dirty="0"/>
                  <a:t>If the events are independent, we get</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1ACCBE6-0F53-4E08-AA2F-5F554CFD23FE}"/>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206130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2">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B223EB55-0C85-456B-BA3F-6AF424B2A61A}"/>
              </a:ext>
            </a:extLst>
          </p:cNvPr>
          <p:cNvSpPr>
            <a:spLocks noGrp="1"/>
          </p:cNvSpPr>
          <p:nvPr>
            <p:ph type="title"/>
          </p:nvPr>
        </p:nvSpPr>
        <p:spPr>
          <a:xfrm>
            <a:off x="931933" y="1162940"/>
            <a:ext cx="4515598" cy="4532120"/>
          </a:xfrm>
        </p:spPr>
        <p:txBody>
          <a:bodyPr vert="horz" lIns="91440" tIns="45720" rIns="91440" bIns="45720" rtlCol="0" anchor="ctr">
            <a:normAutofit/>
          </a:bodyPr>
          <a:lstStyle/>
          <a:p>
            <a:r>
              <a:rPr lang="en-US" sz="4400" spc="800">
                <a:solidFill>
                  <a:srgbClr val="2A1A00"/>
                </a:solidFill>
              </a:rPr>
              <a:t>Bayes theorem</a:t>
            </a:r>
          </a:p>
        </p:txBody>
      </p:sp>
      <p:sp>
        <p:nvSpPr>
          <p:cNvPr id="38" name="Rectangle 24">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EFCB1E-4D9C-4332-9341-80582B6B90DB}"/>
                  </a:ext>
                </a:extLst>
              </p:cNvPr>
              <p:cNvSpPr>
                <a:spLocks noGrp="1"/>
              </p:cNvSpPr>
              <p:nvPr>
                <p:ph idx="1"/>
              </p:nvPr>
            </p:nvSpPr>
            <p:spPr>
              <a:xfrm>
                <a:off x="6749271" y="1128451"/>
                <a:ext cx="4680729" cy="4566609"/>
              </a:xfrm>
            </p:spPr>
            <p:txBody>
              <a:bodyPr vert="horz" lIns="91440" tIns="45720" rIns="91440" bIns="45720" rtlCol="0" anchor="ctr">
                <a:normAutofit/>
              </a:bodyPr>
              <a:lstStyle/>
              <a:p>
                <a:pPr marL="0" indent="0">
                  <a:buNone/>
                </a:pPr>
                <a14:m>
                  <m:oMathPara xmlns:m="http://schemas.openxmlformats.org/officeDocument/2006/math">
                    <m:oMathParaPr>
                      <m:jc m:val="centerGroup"/>
                    </m:oMathParaPr>
                    <m:oMath xmlns:m="http://schemas.openxmlformats.org/officeDocument/2006/math">
                      <m:r>
                        <a:rPr lang="en-US" sz="2800" b="1" cap="all" spc="400">
                          <a:latin typeface="Cambria Math" panose="02040503050406030204" pitchFamily="18" charset="0"/>
                        </a:rPr>
                        <m:t>𝑃</m:t>
                      </m:r>
                      <m:d>
                        <m:dPr>
                          <m:ctrlPr>
                            <a:rPr lang="en-US" sz="2800" b="1" i="1" cap="all" spc="400">
                              <a:latin typeface="Cambria Math" panose="02040503050406030204" pitchFamily="18" charset="0"/>
                            </a:rPr>
                          </m:ctrlPr>
                        </m:dPr>
                        <m:e>
                          <m:r>
                            <a:rPr lang="en-US" sz="2800" b="1" cap="all" spc="400">
                              <a:latin typeface="Cambria Math" panose="02040503050406030204" pitchFamily="18" charset="0"/>
                            </a:rPr>
                            <m:t>𝐴</m:t>
                          </m:r>
                        </m:e>
                        <m:e>
                          <m:r>
                            <a:rPr lang="en-US" sz="2800" b="1" cap="all" spc="400">
                              <a:latin typeface="Cambria Math" panose="02040503050406030204" pitchFamily="18" charset="0"/>
                            </a:rPr>
                            <m:t>𝐵</m:t>
                          </m:r>
                        </m:e>
                      </m:d>
                      <m:r>
                        <a:rPr lang="en-US" sz="2800" b="1" cap="all" spc="400">
                          <a:latin typeface="Cambria Math" panose="02040503050406030204" pitchFamily="18" charset="0"/>
                        </a:rPr>
                        <m:t>=</m:t>
                      </m:r>
                      <m:f>
                        <m:fPr>
                          <m:ctrlPr>
                            <a:rPr lang="en-US" sz="2800" b="1" i="1" cap="all" spc="400">
                              <a:latin typeface="Cambria Math" panose="02040503050406030204" pitchFamily="18" charset="0"/>
                            </a:rPr>
                          </m:ctrlPr>
                        </m:fPr>
                        <m:num>
                          <m:r>
                            <a:rPr lang="en-US" sz="2800" b="1" cap="all" spc="400">
                              <a:latin typeface="Cambria Math" panose="02040503050406030204" pitchFamily="18" charset="0"/>
                            </a:rPr>
                            <m:t>𝑃</m:t>
                          </m:r>
                          <m:d>
                            <m:dPr>
                              <m:ctrlPr>
                                <a:rPr lang="en-US" sz="2800" b="1" i="1" cap="all" spc="400">
                                  <a:latin typeface="Cambria Math" panose="02040503050406030204" pitchFamily="18" charset="0"/>
                                </a:rPr>
                              </m:ctrlPr>
                            </m:dPr>
                            <m:e>
                              <m:r>
                                <a:rPr lang="en-US" sz="2800" b="1" cap="all" spc="400">
                                  <a:latin typeface="Cambria Math" panose="02040503050406030204" pitchFamily="18" charset="0"/>
                                </a:rPr>
                                <m:t>𝐴</m:t>
                              </m:r>
                            </m:e>
                          </m:d>
                          <m:r>
                            <a:rPr lang="en-US" sz="2800" b="1" cap="all" spc="400">
                              <a:latin typeface="Cambria Math" panose="02040503050406030204" pitchFamily="18" charset="0"/>
                            </a:rPr>
                            <m:t>𝑃</m:t>
                          </m:r>
                          <m:r>
                            <a:rPr lang="en-US" sz="2800" b="1" cap="all" spc="400">
                              <a:latin typeface="Cambria Math" panose="02040503050406030204" pitchFamily="18" charset="0"/>
                            </a:rPr>
                            <m:t>(</m:t>
                          </m:r>
                          <m:r>
                            <a:rPr lang="en-US" sz="2800" b="1" cap="all" spc="400">
                              <a:latin typeface="Cambria Math" panose="02040503050406030204" pitchFamily="18" charset="0"/>
                            </a:rPr>
                            <m:t>𝐵</m:t>
                          </m:r>
                          <m:r>
                            <a:rPr lang="en-US" sz="2800" b="1" cap="all" spc="400">
                              <a:latin typeface="Cambria Math" panose="02040503050406030204" pitchFamily="18" charset="0"/>
                            </a:rPr>
                            <m:t>|</m:t>
                          </m:r>
                          <m:r>
                            <a:rPr lang="en-US" sz="2800" b="1" cap="all" spc="400">
                              <a:latin typeface="Cambria Math" panose="02040503050406030204" pitchFamily="18" charset="0"/>
                            </a:rPr>
                            <m:t>𝐴</m:t>
                          </m:r>
                          <m:r>
                            <a:rPr lang="en-US" sz="2800" b="1" cap="all" spc="400">
                              <a:latin typeface="Cambria Math" panose="02040503050406030204" pitchFamily="18" charset="0"/>
                            </a:rPr>
                            <m:t>)</m:t>
                          </m:r>
                        </m:num>
                        <m:den>
                          <m:r>
                            <a:rPr lang="en-US" sz="2800" b="1" cap="all" spc="400">
                              <a:latin typeface="Cambria Math" panose="02040503050406030204" pitchFamily="18" charset="0"/>
                            </a:rPr>
                            <m:t>𝑃</m:t>
                          </m:r>
                          <m:r>
                            <a:rPr lang="en-US" sz="2800" b="1" cap="all" spc="400">
                              <a:latin typeface="Cambria Math" panose="02040503050406030204" pitchFamily="18" charset="0"/>
                            </a:rPr>
                            <m:t>(</m:t>
                          </m:r>
                          <m:r>
                            <a:rPr lang="en-US" sz="2800" b="1" cap="all" spc="400">
                              <a:latin typeface="Cambria Math" panose="02040503050406030204" pitchFamily="18" charset="0"/>
                            </a:rPr>
                            <m:t>𝐵</m:t>
                          </m:r>
                          <m:r>
                            <a:rPr lang="en-US" sz="2800" b="1" cap="all" spc="400">
                              <a:latin typeface="Cambria Math" panose="02040503050406030204" pitchFamily="18" charset="0"/>
                            </a:rPr>
                            <m:t>)</m:t>
                          </m:r>
                        </m:den>
                      </m:f>
                    </m:oMath>
                  </m:oMathPara>
                </a14:m>
                <a:endParaRPr lang="en-US" sz="2800" b="1" cap="all" spc="400" dirty="0"/>
              </a:p>
            </p:txBody>
          </p:sp>
        </mc:Choice>
        <mc:Fallback xmlns="">
          <p:sp>
            <p:nvSpPr>
              <p:cNvPr id="3" name="Content Placeholder 2">
                <a:extLst>
                  <a:ext uri="{FF2B5EF4-FFF2-40B4-BE49-F238E27FC236}">
                    <a16:creationId xmlns:a16="http://schemas.microsoft.com/office/drawing/2014/main" id="{4BEFCB1E-4D9C-4332-9341-80582B6B90DB}"/>
                  </a:ext>
                </a:extLst>
              </p:cNvPr>
              <p:cNvSpPr>
                <a:spLocks noGrp="1" noRot="1" noChangeAspect="1" noMove="1" noResize="1" noEditPoints="1" noAdjustHandles="1" noChangeArrowheads="1" noChangeShapeType="1" noTextEdit="1"/>
              </p:cNvSpPr>
              <p:nvPr>
                <p:ph idx="1"/>
              </p:nvPr>
            </p:nvSpPr>
            <p:spPr>
              <a:xfrm>
                <a:off x="6749271" y="1128451"/>
                <a:ext cx="4680729" cy="45666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585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82">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9" name="Rectangle 84">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0"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9F778DE-B997-469F-8A87-62432F45CA20}"/>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p>
        </p:txBody>
      </p:sp>
      <p:pic>
        <p:nvPicPr>
          <p:cNvPr id="3086" name="Picture 14">
            <a:extLst>
              <a:ext uri="{FF2B5EF4-FFF2-40B4-BE49-F238E27FC236}">
                <a16:creationId xmlns:a16="http://schemas.microsoft.com/office/drawing/2014/main" id="{F472509B-870A-42DC-983F-0D036BBECD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4091" y="643464"/>
            <a:ext cx="5943944" cy="52603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A948544-1AF4-484D-A147-01F61ABA549C}"/>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Calculate probability of falling heads in the game where first we flip a Ddakji and then we toss a coin. Assume that the coin and the Ddakji are fair.</a:t>
            </a:r>
          </a:p>
        </p:txBody>
      </p:sp>
    </p:spTree>
    <p:extLst>
      <p:ext uri="{BB962C8B-B14F-4D97-AF65-F5344CB8AC3E}">
        <p14:creationId xmlns:p14="http://schemas.microsoft.com/office/powerpoint/2010/main" val="401435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6" name="Rectangle 76">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778DE-B997-469F-8A87-62432F45CA20}"/>
              </a:ext>
            </a:extLst>
          </p:cNvPr>
          <p:cNvSpPr>
            <a:spLocks noGrp="1"/>
          </p:cNvSpPr>
          <p:nvPr>
            <p:ph type="title"/>
          </p:nvPr>
        </p:nvSpPr>
        <p:spPr>
          <a:xfrm>
            <a:off x="1251678" y="949642"/>
            <a:ext cx="4882422" cy="1492132"/>
          </a:xfrm>
        </p:spPr>
        <p:txBody>
          <a:bodyPr>
            <a:normAutofit/>
          </a:bodyPr>
          <a:lstStyle/>
          <a:p>
            <a:r>
              <a:rPr lang="en-US" dirty="0"/>
              <a:t>Solution</a:t>
            </a:r>
          </a:p>
        </p:txBody>
      </p:sp>
      <p:sp>
        <p:nvSpPr>
          <p:cNvPr id="4107" name="Rectangle 78">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948544-1AF4-484D-A147-01F61ABA549C}"/>
                  </a:ext>
                </a:extLst>
              </p:cNvPr>
              <p:cNvSpPr>
                <a:spLocks noGrp="1"/>
              </p:cNvSpPr>
              <p:nvPr>
                <p:ph idx="1"/>
              </p:nvPr>
            </p:nvSpPr>
            <p:spPr>
              <a:xfrm>
                <a:off x="1251678" y="2667000"/>
                <a:ext cx="4964065" cy="3212592"/>
              </a:xfrm>
            </p:spPr>
            <p:txBody>
              <a:bodyPr>
                <a:normAutofit/>
              </a:bodyPr>
              <a:lstStyle/>
              <a:p>
                <a:pPr marL="0" indent="0">
                  <a:buNone/>
                </a:pPr>
                <a:r>
                  <a:rPr lang="en-US">
                    <a:solidFill>
                      <a:schemeClr val="tx1">
                        <a:lumMod val="85000"/>
                        <a:lumOff val="15000"/>
                      </a:schemeClr>
                    </a:solidFill>
                  </a:rPr>
                  <a:t>Calculate probability of falling heads in the game where first we flip a Ddakji and then we toss a coin. Assume that the coin and the Ddakji are fair.</a:t>
                </a:r>
              </a:p>
              <a:p>
                <a:pPr marL="0" indent="0">
                  <a:buNone/>
                </a:pPr>
                <a:endParaRPr lang="en-US">
                  <a:solidFill>
                    <a:schemeClr val="tx1">
                      <a:lumMod val="85000"/>
                      <a:lumOff val="15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b="0" i="1">
                              <a:solidFill>
                                <a:schemeClr val="tx1">
                                  <a:lumMod val="85000"/>
                                  <a:lumOff val="15000"/>
                                </a:schemeClr>
                              </a:solidFill>
                              <a:latin typeface="Cambria Math" panose="02040503050406030204" pitchFamily="18" charset="0"/>
                            </a:rPr>
                            <m:t>𝐻</m:t>
                          </m:r>
                        </m:e>
                      </m:d>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𝑈</m:t>
                      </m:r>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b="0" i="1">
                              <a:solidFill>
                                <a:schemeClr val="tx1">
                                  <a:lumMod val="85000"/>
                                  <a:lumOff val="15000"/>
                                </a:schemeClr>
                              </a:solidFill>
                              <a:latin typeface="Cambria Math" panose="02040503050406030204" pitchFamily="18" charset="0"/>
                            </a:rPr>
                            <m:t>𝐻</m:t>
                          </m:r>
                        </m:e>
                        <m:e>
                          <m:r>
                            <a:rPr lang="en-US" b="0" i="1">
                              <a:solidFill>
                                <a:schemeClr val="tx1">
                                  <a:lumMod val="85000"/>
                                  <a:lumOff val="15000"/>
                                </a:schemeClr>
                              </a:solidFill>
                              <a:latin typeface="Cambria Math" panose="02040503050406030204" pitchFamily="18" charset="0"/>
                            </a:rPr>
                            <m:t>𝑈</m:t>
                          </m:r>
                        </m:e>
                      </m:d>
                      <m:r>
                        <a:rPr lang="en-US" b="0"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𝑃</m:t>
                      </m:r>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𝑈</m:t>
                          </m:r>
                        </m:e>
                      </m:acc>
                      <m:r>
                        <a:rPr lang="en-US"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i="1">
                              <a:solidFill>
                                <a:schemeClr val="tx1">
                                  <a:lumMod val="85000"/>
                                  <a:lumOff val="15000"/>
                                </a:schemeClr>
                              </a:solidFill>
                              <a:latin typeface="Cambria Math" panose="02040503050406030204" pitchFamily="18" charset="0"/>
                            </a:rPr>
                            <m:t>𝐻</m:t>
                          </m:r>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𝑈</m:t>
                              </m:r>
                            </m:e>
                          </m:acc>
                        </m:e>
                      </m:d>
                      <m:r>
                        <a:rPr lang="en-US" b="0" i="1">
                          <a:solidFill>
                            <a:schemeClr val="tx1">
                              <a:lumMod val="85000"/>
                              <a:lumOff val="15000"/>
                            </a:schemeClr>
                          </a:solidFill>
                          <a:latin typeface="Cambria Math" panose="02040503050406030204" pitchFamily="18" charset="0"/>
                        </a:rPr>
                        <m:t>=0.25+0.25=0.5</m:t>
                      </m:r>
                    </m:oMath>
                  </m:oMathPara>
                </a14:m>
                <a:endParaRPr lang="en-US">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EA948544-1AF4-484D-A147-01F61ABA549C}"/>
                  </a:ext>
                </a:extLst>
              </p:cNvPr>
              <p:cNvSpPr>
                <a:spLocks noGrp="1" noRot="1" noChangeAspect="1" noMove="1" noResize="1" noEditPoints="1" noAdjustHandles="1" noChangeArrowheads="1" noChangeShapeType="1" noTextEdit="1"/>
              </p:cNvSpPr>
              <p:nvPr>
                <p:ph idx="1"/>
              </p:nvPr>
            </p:nvSpPr>
            <p:spPr>
              <a:xfrm>
                <a:off x="1251678" y="2667000"/>
                <a:ext cx="4964065" cy="3212592"/>
              </a:xfrm>
              <a:blipFill>
                <a:blip r:embed="rId2"/>
                <a:stretch>
                  <a:fillRect l="-1227" t="-949" r="-1227"/>
                </a:stretch>
              </a:blipFill>
            </p:spPr>
            <p:txBody>
              <a:bodyPr/>
              <a:lstStyle/>
              <a:p>
                <a:r>
                  <a:rPr lang="en-US">
                    <a:noFill/>
                  </a:rPr>
                  <a:t> </a:t>
                </a:r>
              </a:p>
            </p:txBody>
          </p:sp>
        </mc:Fallback>
      </mc:AlternateContent>
      <p:sp>
        <p:nvSpPr>
          <p:cNvPr id="4108"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104" name="Picture 8">
            <a:extLst>
              <a:ext uri="{FF2B5EF4-FFF2-40B4-BE49-F238E27FC236}">
                <a16:creationId xmlns:a16="http://schemas.microsoft.com/office/drawing/2014/main" id="{BB4A7312-973B-4D7D-9B04-57CE7B9665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9261" y="2093948"/>
            <a:ext cx="3217333" cy="226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626FA-AB67-4F7C-9C44-4B380778216E}"/>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92EABBFF-9613-43BF-A9F3-9318F2C55C6A}"/>
              </a:ext>
            </a:extLst>
          </p:cNvPr>
          <p:cNvSpPr>
            <a:spLocks noGrp="1"/>
          </p:cNvSpPr>
          <p:nvPr>
            <p:ph idx="1"/>
          </p:nvPr>
        </p:nvSpPr>
        <p:spPr>
          <a:xfrm>
            <a:off x="3828580" y="1354945"/>
            <a:ext cx="7601419" cy="4148110"/>
          </a:xfrm>
        </p:spPr>
        <p:txBody>
          <a:bodyPr anchor="ctr">
            <a:normAutofit/>
          </a:bodyPr>
          <a:lstStyle/>
          <a:p>
            <a:pPr marL="457200" indent="-457200">
              <a:lnSpc>
                <a:spcPct val="100000"/>
              </a:lnSpc>
              <a:buFont typeface="+mj-lt"/>
              <a:buAutoNum type="arabicPeriod"/>
            </a:pPr>
            <a:r>
              <a:rPr lang="en-US" sz="1500" dirty="0"/>
              <a:t>John visited New York city (of population is 8.5 million) to celebrate new year in the year 2020. Unfortunately, corona virus broke-out in the city and infected 85 people. Worried John, had himself tested with </a:t>
            </a:r>
            <a:r>
              <a:rPr lang="en-US" sz="1500" b="0" i="0" dirty="0">
                <a:effectLst/>
                <a:latin typeface="Google Sans"/>
              </a:rPr>
              <a:t>Polymerase chain reaction (</a:t>
            </a:r>
            <a:r>
              <a:rPr lang="en-US" sz="1500" dirty="0"/>
              <a:t>PCR) and received a positive test result. What is the probability that John is infected with Corona virus if we assume</a:t>
            </a:r>
          </a:p>
          <a:p>
            <a:pPr lvl="1">
              <a:lnSpc>
                <a:spcPct val="100000"/>
              </a:lnSpc>
            </a:pPr>
            <a:r>
              <a:rPr lang="en-US" sz="1500" dirty="0"/>
              <a:t>PCR has gives correct positive 98% and</a:t>
            </a:r>
          </a:p>
          <a:p>
            <a:pPr lvl="1">
              <a:lnSpc>
                <a:spcPct val="100000"/>
              </a:lnSpc>
            </a:pPr>
            <a:r>
              <a:rPr lang="en-US" sz="1500" dirty="0"/>
              <a:t>PCR gives false positive 1%.</a:t>
            </a:r>
          </a:p>
          <a:p>
            <a:pPr marL="457200" indent="-457200">
              <a:lnSpc>
                <a:spcPct val="100000"/>
              </a:lnSpc>
              <a:buFont typeface="+mj-lt"/>
              <a:buAutoNum type="arabicPeriod"/>
            </a:pPr>
            <a:r>
              <a:rPr lang="en-US" sz="1500" dirty="0"/>
              <a:t>John is not convinced with the test and took test from another diagnostic center and found positive again.  What is the probability now with the latest information?</a:t>
            </a:r>
          </a:p>
          <a:p>
            <a:pPr marL="457200" indent="-457200">
              <a:lnSpc>
                <a:spcPct val="100000"/>
              </a:lnSpc>
              <a:buFont typeface="+mj-lt"/>
              <a:buAutoNum type="arabicPeriod"/>
            </a:pPr>
            <a:r>
              <a:rPr lang="en-US" sz="1500" dirty="0"/>
              <a:t>He repeated the test again and found positive yet again, what is the probability now?</a:t>
            </a:r>
          </a:p>
          <a:p>
            <a:pPr marL="0" indent="0">
              <a:lnSpc>
                <a:spcPct val="100000"/>
              </a:lnSpc>
              <a:buNone/>
            </a:pPr>
            <a:endParaRPr lang="en-US" sz="1500" dirty="0"/>
          </a:p>
        </p:txBody>
      </p:sp>
    </p:spTree>
    <p:extLst>
      <p:ext uri="{BB962C8B-B14F-4D97-AF65-F5344CB8AC3E}">
        <p14:creationId xmlns:p14="http://schemas.microsoft.com/office/powerpoint/2010/main" val="3067916549"/>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594F953-A18A-4798-8A02-D60A8D64EC72}"/>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Tree diagram</a:t>
            </a:r>
          </a:p>
        </p:txBody>
      </p:sp>
      <p:pic>
        <p:nvPicPr>
          <p:cNvPr id="5" name="Picture 2" descr="Diagram&#10;&#10;Description automatically generated">
            <a:extLst>
              <a:ext uri="{FF2B5EF4-FFF2-40B4-BE49-F238E27FC236}">
                <a16:creationId xmlns:a16="http://schemas.microsoft.com/office/drawing/2014/main" id="{A2F13948-1397-4D26-AEEC-3BAD76CDF8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897294"/>
            <a:ext cx="5978273" cy="47527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69FA64-7F0A-42B7-AADD-CBD829D2AD97}"/>
                  </a:ext>
                </a:extLst>
              </p:cNvPr>
              <p:cNvSpPr>
                <a:spLocks noGrp="1"/>
              </p:cNvSpPr>
              <p:nvPr>
                <p:ph idx="1"/>
              </p:nvPr>
            </p:nvSpPr>
            <p:spPr>
              <a:xfrm>
                <a:off x="8339328" y="1655065"/>
                <a:ext cx="3090672" cy="4224528"/>
              </a:xfrm>
            </p:spPr>
            <p:txBody>
              <a:bodyPr>
                <a:normAutofit/>
              </a:bodyPr>
              <a:lstStyle/>
              <a:p>
                <a:pPr marL="0" indent="0">
                  <a:buNone/>
                </a:pPr>
                <a14:m>
                  <m:oMath xmlns:m="http://schemas.openxmlformats.org/officeDocument/2006/math">
                    <m:r>
                      <a:rPr lang="en-US" sz="1600" b="0" i="1">
                        <a:solidFill>
                          <a:schemeClr val="bg1"/>
                        </a:solidFill>
                        <a:latin typeface="Cambria Math" panose="02040503050406030204" pitchFamily="18" charset="0"/>
                      </a:rPr>
                      <m:t>𝐴</m:t>
                    </m:r>
                  </m:oMath>
                </a14:m>
                <a:r>
                  <a:rPr lang="en-US" sz="1600" dirty="0">
                    <a:solidFill>
                      <a:schemeClr val="bg1"/>
                    </a:solidFill>
                  </a:rPr>
                  <a:t>: John is infected with Corona virus</a:t>
                </a:r>
              </a:p>
              <a:p>
                <a:pPr marL="0" indent="0">
                  <a:buNone/>
                </a:pPr>
                <a14:m>
                  <m:oMath xmlns:m="http://schemas.openxmlformats.org/officeDocument/2006/math">
                    <m:r>
                      <a:rPr lang="en-US" sz="1600" b="0" i="1">
                        <a:solidFill>
                          <a:schemeClr val="bg1"/>
                        </a:solidFill>
                        <a:latin typeface="Cambria Math" panose="02040503050406030204" pitchFamily="18" charset="0"/>
                      </a:rPr>
                      <m:t>𝐵</m:t>
                    </m:r>
                  </m:oMath>
                </a14:m>
                <a:r>
                  <a:rPr lang="en-US" sz="1600" dirty="0">
                    <a:solidFill>
                      <a:schemeClr val="bg1"/>
                    </a:solidFill>
                  </a:rPr>
                  <a:t>: John is tested positive in a test</a:t>
                </a:r>
              </a:p>
            </p:txBody>
          </p:sp>
        </mc:Choice>
        <mc:Fallback xmlns="">
          <p:sp>
            <p:nvSpPr>
              <p:cNvPr id="3" name="Content Placeholder 2">
                <a:extLst>
                  <a:ext uri="{FF2B5EF4-FFF2-40B4-BE49-F238E27FC236}">
                    <a16:creationId xmlns:a16="http://schemas.microsoft.com/office/drawing/2014/main" id="{7B69FA64-7F0A-42B7-AADD-CBD829D2AD97}"/>
                  </a:ext>
                </a:extLst>
              </p:cNvPr>
              <p:cNvSpPr>
                <a:spLocks noGrp="1" noRot="1" noChangeAspect="1" noMove="1" noResize="1" noEditPoints="1" noAdjustHandles="1" noChangeArrowheads="1" noChangeShapeType="1" noTextEdit="1"/>
              </p:cNvSpPr>
              <p:nvPr>
                <p:ph idx="1"/>
              </p:nvPr>
            </p:nvSpPr>
            <p:spPr>
              <a:xfrm>
                <a:off x="8339328" y="1655065"/>
                <a:ext cx="3090672" cy="4224528"/>
              </a:xfrm>
              <a:blipFill>
                <a:blip r:embed="rId3"/>
                <a:stretch>
                  <a:fillRect l="-986" t="-289"/>
                </a:stretch>
              </a:blipFill>
            </p:spPr>
            <p:txBody>
              <a:bodyPr/>
              <a:lstStyle/>
              <a:p>
                <a:r>
                  <a:rPr lang="en-US">
                    <a:noFill/>
                  </a:rPr>
                  <a:t> </a:t>
                </a:r>
              </a:p>
            </p:txBody>
          </p:sp>
        </mc:Fallback>
      </mc:AlternateContent>
    </p:spTree>
    <p:extLst>
      <p:ext uri="{BB962C8B-B14F-4D97-AF65-F5344CB8AC3E}">
        <p14:creationId xmlns:p14="http://schemas.microsoft.com/office/powerpoint/2010/main" val="3783253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23C-174B-4FFA-B597-5E85BC3508F6}"/>
              </a:ext>
            </a:extLst>
          </p:cNvPr>
          <p:cNvSpPr>
            <a:spLocks noGrp="1"/>
          </p:cNvSpPr>
          <p:nvPr>
            <p:ph type="title"/>
          </p:nvPr>
        </p:nvSpPr>
        <p:spPr/>
        <p:txBody>
          <a:bodyPr/>
          <a:lstStyle/>
          <a:p>
            <a:r>
              <a:rPr lang="en-US" dirty="0"/>
              <a:t>Solution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B52F9-A713-4312-91DA-DA739FF8BADD}"/>
                  </a:ext>
                </a:extLst>
              </p:cNvPr>
              <p:cNvSpPr>
                <a:spLocks noGrp="1"/>
              </p:cNvSpPr>
              <p:nvPr>
                <p:ph idx="1"/>
              </p:nvPr>
            </p:nvSpPr>
            <p:spPr/>
            <p:txBody>
              <a:bodyPr>
                <a:normAutofit/>
              </a:bodyPr>
              <a:lstStyle/>
              <a:p>
                <a:pPr marL="0" indent="0">
                  <a:buNone/>
                </a:pPr>
                <a:r>
                  <a:rPr lang="en-US" dirty="0"/>
                  <a:t>So, we can say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num>
                        <m:den>
                          <m:r>
                            <a:rPr lang="en-US" b="0" i="1" smtClean="0">
                              <a:latin typeface="Cambria Math" panose="02040503050406030204" pitchFamily="18" charset="0"/>
                            </a:rPr>
                            <m:t>8500000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num>
                        <m:den>
                          <m:r>
                            <a:rPr lang="en-US" b="0" i="1" smtClean="0">
                              <a:latin typeface="Cambria Math" panose="02040503050406030204" pitchFamily="18" charset="0"/>
                            </a:rPr>
                            <m:t>85×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=0.98⇒</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=9.8×</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=0.01⇒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e>
                      </m:d>
                      <m:r>
                        <a:rPr lang="en-US" b="0" i="1" smtClean="0">
                          <a:latin typeface="Cambria Math" panose="02040503050406030204" pitchFamily="18" charset="0"/>
                        </a:rPr>
                        <m:t>0.01=9.9999</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3</m:t>
                          </m:r>
                        </m:sup>
                      </m:sSup>
                    </m:oMath>
                  </m:oMathPara>
                </a14:m>
                <a:endParaRPr lang="en-US" dirty="0"/>
              </a:p>
              <a:p>
                <a:pPr marL="0" indent="0">
                  <a:buNone/>
                </a:pPr>
                <a:r>
                  <a:rPr lang="en-US" dirty="0"/>
                  <a:t>We are interested to know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which is obtained by using Bayes Theorem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×0.98</m:t>
                          </m:r>
                        </m:num>
                        <m:den>
                          <m:r>
                            <a:rPr lang="en-US" i="1">
                              <a:latin typeface="Cambria Math" panose="02040503050406030204" pitchFamily="18" charset="0"/>
                            </a:rPr>
                            <m:t>9.8×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a:rPr lang="en-US" b="0" i="1" smtClean="0">
                              <a:latin typeface="Cambria Math" panose="02040503050406030204" pitchFamily="18" charset="0"/>
                            </a:rPr>
                            <m:t>+</m:t>
                          </m:r>
                          <m:r>
                            <a:rPr lang="en-US" i="1">
                              <a:latin typeface="Cambria Math" panose="02040503050406030204" pitchFamily="18" charset="0"/>
                            </a:rPr>
                            <m:t>9.9</m:t>
                          </m:r>
                          <m:r>
                            <a:rPr lang="en-US" b="0" i="1" smtClean="0">
                              <a:latin typeface="Cambria Math" panose="02040503050406030204" pitchFamily="18" charset="0"/>
                            </a:rPr>
                            <m:t>9</m:t>
                          </m:r>
                          <m:r>
                            <a:rPr lang="en-US" i="1">
                              <a:latin typeface="Cambria Math" panose="02040503050406030204" pitchFamily="18" charset="0"/>
                            </a:rPr>
                            <m:t>99×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−3</m:t>
                              </m:r>
                            </m:sup>
                          </m:sSup>
                        </m:den>
                      </m:f>
                      <m:r>
                        <a:rPr lang="en-US" b="0" i="1" smtClean="0">
                          <a:latin typeface="Cambria Math" panose="02040503050406030204" pitchFamily="18" charset="0"/>
                        </a:rPr>
                        <m:t>=9.790503</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4</m:t>
                          </m:r>
                        </m:sup>
                      </m:sSup>
                    </m:oMath>
                  </m:oMathPara>
                </a14:m>
                <a:endParaRPr lang="en-US" dirty="0"/>
              </a:p>
            </p:txBody>
          </p:sp>
        </mc:Choice>
        <mc:Fallback xmlns="">
          <p:sp>
            <p:nvSpPr>
              <p:cNvPr id="3" name="Content Placeholder 2">
                <a:extLst>
                  <a:ext uri="{FF2B5EF4-FFF2-40B4-BE49-F238E27FC236}">
                    <a16:creationId xmlns:a16="http://schemas.microsoft.com/office/drawing/2014/main" id="{B3DB52F9-A713-4312-91DA-DA739FF8BADD}"/>
                  </a:ext>
                </a:extLst>
              </p:cNvPr>
              <p:cNvSpPr>
                <a:spLocks noGrp="1" noRot="1" noChangeAspect="1" noMove="1" noResize="1" noEditPoints="1" noAdjustHandles="1" noChangeArrowheads="1" noChangeShapeType="1" noTextEdit="1"/>
              </p:cNvSpPr>
              <p:nvPr>
                <p:ph idx="1"/>
              </p:nvPr>
            </p:nvSpPr>
            <p:spPr>
              <a:blipFill>
                <a:blip r:embed="rId2"/>
                <a:stretch>
                  <a:fillRect l="-599" t="-678"/>
                </a:stretch>
              </a:blipFill>
            </p:spPr>
            <p:txBody>
              <a:bodyPr/>
              <a:lstStyle/>
              <a:p>
                <a:r>
                  <a:rPr lang="en-US">
                    <a:noFill/>
                  </a:rPr>
                  <a:t> </a:t>
                </a:r>
              </a:p>
            </p:txBody>
          </p:sp>
        </mc:Fallback>
      </mc:AlternateContent>
    </p:spTree>
    <p:extLst>
      <p:ext uri="{BB962C8B-B14F-4D97-AF65-F5344CB8AC3E}">
        <p14:creationId xmlns:p14="http://schemas.microsoft.com/office/powerpoint/2010/main" val="2352576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4B88A52-38D7-402E-88C3-0EF4C3265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AE11DC4-17AC-4C2D-90ED-D17F8D586E64}"/>
              </a:ext>
            </a:extLst>
          </p:cNvPr>
          <p:cNvSpPr>
            <a:spLocks noGrp="1"/>
          </p:cNvSpPr>
          <p:nvPr>
            <p:ph type="title"/>
          </p:nvPr>
        </p:nvSpPr>
        <p:spPr>
          <a:xfrm>
            <a:off x="1251678" y="4947185"/>
            <a:ext cx="9911420" cy="1267348"/>
          </a:xfrm>
        </p:spPr>
        <p:txBody>
          <a:bodyPr anchor="t">
            <a:normAutofit/>
          </a:bodyPr>
          <a:lstStyle/>
          <a:p>
            <a:pPr algn="ctr"/>
            <a:r>
              <a:rPr lang="en-US"/>
              <a:t>Solution</a:t>
            </a:r>
          </a:p>
        </p:txBody>
      </p:sp>
      <p:sp>
        <p:nvSpPr>
          <p:cNvPr id="31" name="Freeform 6">
            <a:extLst>
              <a:ext uri="{FF2B5EF4-FFF2-40B4-BE49-F238E27FC236}">
                <a16:creationId xmlns:a16="http://schemas.microsoft.com/office/drawing/2014/main" id="{48CE09DE-7896-4508-B9CD-2E473C097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65000"/>
            </a:schemeClr>
          </a:solidFill>
          <a:ln w="0">
            <a:noFill/>
            <a:prstDash val="solid"/>
            <a:round/>
            <a:headEnd/>
            <a:tailEnd/>
          </a:ln>
        </p:spPr>
      </p:sp>
      <p:sp>
        <p:nvSpPr>
          <p:cNvPr id="33" name="Rectangle 32">
            <a:extLst>
              <a:ext uri="{FF2B5EF4-FFF2-40B4-BE49-F238E27FC236}">
                <a16:creationId xmlns:a16="http://schemas.microsoft.com/office/drawing/2014/main" id="{6953771A-800E-41A8-965C-D99DB95E9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graphicFrame>
            <p:nvGraphicFramePr>
              <p:cNvPr id="24" name="Table 4">
                <a:extLst>
                  <a:ext uri="{FF2B5EF4-FFF2-40B4-BE49-F238E27FC236}">
                    <a16:creationId xmlns:a16="http://schemas.microsoft.com/office/drawing/2014/main" id="{5E4241FA-975B-4091-9E57-D839A7EE54CA}"/>
                  </a:ext>
                </a:extLst>
              </p:cNvPr>
              <p:cNvGraphicFramePr>
                <a:graphicFrameLocks noGrp="1"/>
              </p:cNvGraphicFramePr>
              <p:nvPr>
                <p:ph idx="1"/>
                <p:extLst>
                  <p:ext uri="{D42A27DB-BD31-4B8C-83A1-F6EECF244321}">
                    <p14:modId xmlns:p14="http://schemas.microsoft.com/office/powerpoint/2010/main" val="1734393422"/>
                  </p:ext>
                </p:extLst>
              </p:nvPr>
            </p:nvGraphicFramePr>
            <p:xfrm>
              <a:off x="1251678" y="1413555"/>
              <a:ext cx="9911424" cy="2417994"/>
            </p:xfrm>
            <a:graphic>
              <a:graphicData uri="http://schemas.openxmlformats.org/drawingml/2006/table">
                <a:tbl>
                  <a:tblPr firstRow="1" bandRow="1">
                    <a:tableStyleId>{5C22544A-7EE6-4342-B048-85BDC9FD1C3A}</a:tableStyleId>
                  </a:tblPr>
                  <a:tblGrid>
                    <a:gridCol w="864447">
                      <a:extLst>
                        <a:ext uri="{9D8B030D-6E8A-4147-A177-3AD203B41FA5}">
                          <a16:colId xmlns:a16="http://schemas.microsoft.com/office/drawing/2014/main" val="1281270800"/>
                        </a:ext>
                      </a:extLst>
                    </a:gridCol>
                    <a:gridCol w="1242769">
                      <a:extLst>
                        <a:ext uri="{9D8B030D-6E8A-4147-A177-3AD203B41FA5}">
                          <a16:colId xmlns:a16="http://schemas.microsoft.com/office/drawing/2014/main" val="2149730919"/>
                        </a:ext>
                      </a:extLst>
                    </a:gridCol>
                    <a:gridCol w="1242769">
                      <a:extLst>
                        <a:ext uri="{9D8B030D-6E8A-4147-A177-3AD203B41FA5}">
                          <a16:colId xmlns:a16="http://schemas.microsoft.com/office/drawing/2014/main" val="1564207551"/>
                        </a:ext>
                      </a:extLst>
                    </a:gridCol>
                    <a:gridCol w="810035">
                      <a:extLst>
                        <a:ext uri="{9D8B030D-6E8A-4147-A177-3AD203B41FA5}">
                          <a16:colId xmlns:a16="http://schemas.microsoft.com/office/drawing/2014/main" val="3973413701"/>
                        </a:ext>
                      </a:extLst>
                    </a:gridCol>
                    <a:gridCol w="810035">
                      <a:extLst>
                        <a:ext uri="{9D8B030D-6E8A-4147-A177-3AD203B41FA5}">
                          <a16:colId xmlns:a16="http://schemas.microsoft.com/office/drawing/2014/main" val="1966816308"/>
                        </a:ext>
                      </a:extLst>
                    </a:gridCol>
                    <a:gridCol w="1233479">
                      <a:extLst>
                        <a:ext uri="{9D8B030D-6E8A-4147-A177-3AD203B41FA5}">
                          <a16:colId xmlns:a16="http://schemas.microsoft.com/office/drawing/2014/main" val="837916271"/>
                        </a:ext>
                      </a:extLst>
                    </a:gridCol>
                    <a:gridCol w="1233479">
                      <a:extLst>
                        <a:ext uri="{9D8B030D-6E8A-4147-A177-3AD203B41FA5}">
                          <a16:colId xmlns:a16="http://schemas.microsoft.com/office/drawing/2014/main" val="3943201178"/>
                        </a:ext>
                      </a:extLst>
                    </a:gridCol>
                    <a:gridCol w="1231642">
                      <a:extLst>
                        <a:ext uri="{9D8B030D-6E8A-4147-A177-3AD203B41FA5}">
                          <a16:colId xmlns:a16="http://schemas.microsoft.com/office/drawing/2014/main" val="3477534537"/>
                        </a:ext>
                      </a:extLst>
                    </a:gridCol>
                    <a:gridCol w="1242769">
                      <a:extLst>
                        <a:ext uri="{9D8B030D-6E8A-4147-A177-3AD203B41FA5}">
                          <a16:colId xmlns:a16="http://schemas.microsoft.com/office/drawing/2014/main" val="319210743"/>
                        </a:ext>
                      </a:extLst>
                    </a:gridCol>
                  </a:tblGrid>
                  <a:tr h="664585">
                    <a:tc>
                      <a:txBody>
                        <a:bodyPr/>
                        <a:lstStyle/>
                        <a:p>
                          <a:pPr marL="0" algn="l" defTabSz="914400" rtl="0" eaLnBrk="1" fontAlgn="b" latinLnBrk="0" hangingPunct="1"/>
                          <a:r>
                            <a:rPr lang="en-US" sz="1600" b="0" kern="1200">
                              <a:solidFill>
                                <a:schemeClr val="lt1"/>
                              </a:solidFill>
                            </a:rPr>
                            <a:t>Test number</a:t>
                          </a:r>
                          <a:endParaRPr lang="en-US" sz="1600" b="0"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acc>
                                      <m:accPr>
                                        <m:chr m:val="̅"/>
                                        <m:ctrlPr>
                                          <a:rPr lang="en-US" sz="1600" b="1" i="1" kern="1200" smtClean="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𝐵</m:t>
                                    </m:r>
                                  </m:e>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a:solidFill>
                                          <a:schemeClr val="lt1"/>
                                        </a:solidFill>
                                        <a:latin typeface="Cambria Math" panose="02040503050406030204" pitchFamily="18" charset="0"/>
                                      </a:rPr>
                                    </m:ctrlPr>
                                  </m:dPr>
                                  <m:e>
                                    <m:r>
                                      <a:rPr lang="en-US" sz="1600" b="1" kern="1200">
                                        <a:solidFill>
                                          <a:schemeClr val="lt1"/>
                                        </a:solidFill>
                                        <a:latin typeface="Cambria Math" panose="02040503050406030204" pitchFamily="18" charset="0"/>
                                      </a:rPr>
                                      <m:t>𝐵</m:t>
                                    </m:r>
                                  </m:e>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d>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𝐵</m:t>
                                    </m:r>
                                  </m:e>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r>
                                  <a:rPr lang="en-US" sz="1600" b="1" kern="1200">
                                    <a:solidFill>
                                      <a:schemeClr val="lt1"/>
                                    </a:solidFill>
                                    <a:latin typeface="Cambria Math" panose="02040503050406030204" pitchFamily="18" charset="0"/>
                                  </a:rPr>
                                  <m:t>𝑃</m:t>
                                </m:r>
                                <m:d>
                                  <m:dPr>
                                    <m:ctrlPr>
                                      <a:rPr lang="en-US" sz="1600" b="1" i="1" kern="1200">
                                        <a:solidFill>
                                          <a:schemeClr val="lt1"/>
                                        </a:solidFill>
                                        <a:latin typeface="Cambria Math" panose="02040503050406030204" pitchFamily="18" charset="0"/>
                                      </a:rPr>
                                    </m:ctrlPr>
                                  </m:dPr>
                                  <m:e>
                                    <m:r>
                                      <a:rPr lang="en-US" sz="1600" b="1" kern="1200">
                                        <a:solidFill>
                                          <a:schemeClr val="lt1"/>
                                        </a:solidFill>
                                        <a:latin typeface="Cambria Math" panose="02040503050406030204" pitchFamily="18" charset="0"/>
                                      </a:rPr>
                                      <m:t>𝐵</m:t>
                                    </m:r>
                                  </m:e>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r>
                                  <a:rPr lang="en-US" sz="1600" b="1" kern="1200" smtClean="0">
                                    <a:solidFill>
                                      <a:schemeClr val="lt1"/>
                                    </a:solidFill>
                                    <a:latin typeface="Cambria Math" panose="02040503050406030204" pitchFamily="18" charset="0"/>
                                  </a:rPr>
                                  <m:t>(</m:t>
                                </m:r>
                                <m:r>
                                  <a:rPr lang="en-US" sz="1600" b="1" kern="1200" smtClean="0">
                                    <a:solidFill>
                                      <a:schemeClr val="lt1"/>
                                    </a:solidFill>
                                    <a:latin typeface="Cambria Math" panose="02040503050406030204" pitchFamily="18" charset="0"/>
                                  </a:rPr>
                                  <m:t>𝐵</m:t>
                                </m:r>
                                <m:r>
                                  <a:rPr lang="en-US" sz="1600" b="1" kern="1200" smtClean="0">
                                    <a:solidFill>
                                      <a:schemeClr val="lt1"/>
                                    </a:solidFill>
                                    <a:latin typeface="Cambria Math" panose="02040503050406030204" pitchFamily="18" charset="0"/>
                                  </a:rPr>
                                  <m:t>)</m:t>
                                </m:r>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e>
                                    <m:r>
                                      <a:rPr lang="en-US" sz="1600" b="1" kern="1200" smtClean="0">
                                        <a:solidFill>
                                          <a:schemeClr val="lt1"/>
                                        </a:solidFill>
                                        <a:latin typeface="Cambria Math" panose="02040503050406030204" pitchFamily="18" charset="0"/>
                                      </a:rPr>
                                      <m:t>𝐵</m:t>
                                    </m:r>
                                  </m:e>
                                </m:d>
                              </m:oMath>
                            </m:oMathPara>
                          </a14:m>
                          <a:endParaRPr lang="en-US" sz="1600" b="1" kern="1200">
                            <a:solidFill>
                              <a:schemeClr val="lt1"/>
                            </a:solidFill>
                            <a:latin typeface="+mn-lt"/>
                            <a:ea typeface="+mn-ea"/>
                            <a:cs typeface="+mn-cs"/>
                          </a:endParaRPr>
                        </a:p>
                      </a:txBody>
                      <a:tcPr marL="62525" marR="7444" marT="17864" marB="133982" anchor="b"/>
                    </a:tc>
                    <a:extLst>
                      <a:ext uri="{0D108BD9-81ED-4DB2-BD59-A6C34878D82A}">
                        <a16:rowId xmlns:a16="http://schemas.microsoft.com/office/drawing/2014/main" val="3965806508"/>
                      </a:ext>
                    </a:extLst>
                  </a:tr>
                  <a:tr h="424239">
                    <a:tc>
                      <a:txBody>
                        <a:bodyPr/>
                        <a:lstStyle/>
                        <a:p>
                          <a:pPr marL="0" algn="l" defTabSz="914400" rtl="0" eaLnBrk="1" fontAlgn="b" latinLnBrk="0" hangingPunct="1"/>
                          <a:r>
                            <a:rPr lang="en-US" sz="1600" kern="1200">
                              <a:solidFill>
                                <a:schemeClr val="dk1"/>
                              </a:solidFill>
                            </a:rPr>
                            <a:t>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0.00001</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0.0000098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0.0100097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3178513560"/>
                      </a:ext>
                    </a:extLst>
                  </a:tr>
                  <a:tr h="664585">
                    <a:tc>
                      <a:txBody>
                        <a:bodyPr/>
                        <a:lstStyle/>
                        <a:p>
                          <a:pPr marL="0" algn="l" defTabSz="914400" rtl="0" eaLnBrk="1" fontAlgn="b" latinLnBrk="0" hangingPunct="1"/>
                          <a:r>
                            <a:rPr lang="en-US" sz="1600" kern="1200">
                              <a:solidFill>
                                <a:schemeClr val="dk1"/>
                              </a:solidFill>
                            </a:rPr>
                            <a:t>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0.99902095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0.000959469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0.009990209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0.010949679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4293547510"/>
                      </a:ext>
                    </a:extLst>
                  </a:tr>
                  <a:tr h="664585">
                    <a:tc>
                      <a:txBody>
                        <a:bodyPr/>
                        <a:lstStyle/>
                        <a:p>
                          <a:pPr marL="0" algn="l" defTabSz="914400" rtl="0" eaLnBrk="1" fontAlgn="b" latinLnBrk="0" hangingPunct="1"/>
                          <a:r>
                            <a:rPr lang="en-US" sz="1600" kern="1200">
                              <a:solidFill>
                                <a:schemeClr val="dk1"/>
                              </a:solidFill>
                            </a:rPr>
                            <a:t>3</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0.912374661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0.085872832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0.009123747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0.094996579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0.903957103</a:t>
                          </a:r>
                          <a:endParaRPr lang="en-US" sz="1600" kern="1200" dirty="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1697924236"/>
                      </a:ext>
                    </a:extLst>
                  </a:tr>
                </a:tbl>
              </a:graphicData>
            </a:graphic>
          </p:graphicFrame>
        </mc:Choice>
        <mc:Fallback xmlns="">
          <p:graphicFrame>
            <p:nvGraphicFramePr>
              <p:cNvPr id="24" name="Table 4">
                <a:extLst>
                  <a:ext uri="{FF2B5EF4-FFF2-40B4-BE49-F238E27FC236}">
                    <a16:creationId xmlns:a16="http://schemas.microsoft.com/office/drawing/2014/main" id="{5E4241FA-975B-4091-9E57-D839A7EE54CA}"/>
                  </a:ext>
                </a:extLst>
              </p:cNvPr>
              <p:cNvGraphicFramePr>
                <a:graphicFrameLocks noGrp="1"/>
              </p:cNvGraphicFramePr>
              <p:nvPr>
                <p:ph idx="1"/>
                <p:extLst>
                  <p:ext uri="{D42A27DB-BD31-4B8C-83A1-F6EECF244321}">
                    <p14:modId xmlns:p14="http://schemas.microsoft.com/office/powerpoint/2010/main" val="1734393422"/>
                  </p:ext>
                </p:extLst>
              </p:nvPr>
            </p:nvGraphicFramePr>
            <p:xfrm>
              <a:off x="1251678" y="1413555"/>
              <a:ext cx="9911424" cy="2417994"/>
            </p:xfrm>
            <a:graphic>
              <a:graphicData uri="http://schemas.openxmlformats.org/drawingml/2006/table">
                <a:tbl>
                  <a:tblPr firstRow="1" bandRow="1">
                    <a:tableStyleId>{5C22544A-7EE6-4342-B048-85BDC9FD1C3A}</a:tableStyleId>
                  </a:tblPr>
                  <a:tblGrid>
                    <a:gridCol w="864447">
                      <a:extLst>
                        <a:ext uri="{9D8B030D-6E8A-4147-A177-3AD203B41FA5}">
                          <a16:colId xmlns:a16="http://schemas.microsoft.com/office/drawing/2014/main" val="1281270800"/>
                        </a:ext>
                      </a:extLst>
                    </a:gridCol>
                    <a:gridCol w="1242769">
                      <a:extLst>
                        <a:ext uri="{9D8B030D-6E8A-4147-A177-3AD203B41FA5}">
                          <a16:colId xmlns:a16="http://schemas.microsoft.com/office/drawing/2014/main" val="2149730919"/>
                        </a:ext>
                      </a:extLst>
                    </a:gridCol>
                    <a:gridCol w="1242769">
                      <a:extLst>
                        <a:ext uri="{9D8B030D-6E8A-4147-A177-3AD203B41FA5}">
                          <a16:colId xmlns:a16="http://schemas.microsoft.com/office/drawing/2014/main" val="1564207551"/>
                        </a:ext>
                      </a:extLst>
                    </a:gridCol>
                    <a:gridCol w="810035">
                      <a:extLst>
                        <a:ext uri="{9D8B030D-6E8A-4147-A177-3AD203B41FA5}">
                          <a16:colId xmlns:a16="http://schemas.microsoft.com/office/drawing/2014/main" val="3973413701"/>
                        </a:ext>
                      </a:extLst>
                    </a:gridCol>
                    <a:gridCol w="810035">
                      <a:extLst>
                        <a:ext uri="{9D8B030D-6E8A-4147-A177-3AD203B41FA5}">
                          <a16:colId xmlns:a16="http://schemas.microsoft.com/office/drawing/2014/main" val="1966816308"/>
                        </a:ext>
                      </a:extLst>
                    </a:gridCol>
                    <a:gridCol w="1233479">
                      <a:extLst>
                        <a:ext uri="{9D8B030D-6E8A-4147-A177-3AD203B41FA5}">
                          <a16:colId xmlns:a16="http://schemas.microsoft.com/office/drawing/2014/main" val="837916271"/>
                        </a:ext>
                      </a:extLst>
                    </a:gridCol>
                    <a:gridCol w="1233479">
                      <a:extLst>
                        <a:ext uri="{9D8B030D-6E8A-4147-A177-3AD203B41FA5}">
                          <a16:colId xmlns:a16="http://schemas.microsoft.com/office/drawing/2014/main" val="3943201178"/>
                        </a:ext>
                      </a:extLst>
                    </a:gridCol>
                    <a:gridCol w="1231642">
                      <a:extLst>
                        <a:ext uri="{9D8B030D-6E8A-4147-A177-3AD203B41FA5}">
                          <a16:colId xmlns:a16="http://schemas.microsoft.com/office/drawing/2014/main" val="3477534537"/>
                        </a:ext>
                      </a:extLst>
                    </a:gridCol>
                    <a:gridCol w="1242769">
                      <a:extLst>
                        <a:ext uri="{9D8B030D-6E8A-4147-A177-3AD203B41FA5}">
                          <a16:colId xmlns:a16="http://schemas.microsoft.com/office/drawing/2014/main" val="319210743"/>
                        </a:ext>
                      </a:extLst>
                    </a:gridCol>
                  </a:tblGrid>
                  <a:tr h="664585">
                    <a:tc>
                      <a:txBody>
                        <a:bodyPr/>
                        <a:lstStyle/>
                        <a:p>
                          <a:pPr marL="0" algn="l" defTabSz="914400" rtl="0" eaLnBrk="1" fontAlgn="b" latinLnBrk="0" hangingPunct="1"/>
                          <a:r>
                            <a:rPr lang="en-US" sz="1600" b="0" kern="1200">
                              <a:solidFill>
                                <a:schemeClr val="lt1"/>
                              </a:solidFill>
                            </a:rPr>
                            <a:t>Test number</a:t>
                          </a:r>
                          <a:endParaRPr lang="en-US" sz="1600" b="0" kern="1200">
                            <a:solidFill>
                              <a:schemeClr val="lt1"/>
                            </a:solidFill>
                            <a:latin typeface="+mn-lt"/>
                            <a:ea typeface="+mn-ea"/>
                            <a:cs typeface="+mn-cs"/>
                          </a:endParaRPr>
                        </a:p>
                      </a:txBody>
                      <a:tcPr marL="62525" marR="7444" marT="17864" marB="133982" anchor="b"/>
                    </a:tc>
                    <a:tc>
                      <a:txBody>
                        <a:bodyPr/>
                        <a:lstStyle/>
                        <a:p>
                          <a:endParaRPr lang="en-US"/>
                        </a:p>
                      </a:txBody>
                      <a:tcPr marL="62525" marR="7444" marT="17864" marB="133982" anchor="b">
                        <a:blipFill>
                          <a:blip r:embed="rId2"/>
                          <a:stretch>
                            <a:fillRect l="-70098" t="-2752" r="-629902" b="-266972"/>
                          </a:stretch>
                        </a:blipFill>
                      </a:tcPr>
                    </a:tc>
                    <a:tc>
                      <a:txBody>
                        <a:bodyPr/>
                        <a:lstStyle/>
                        <a:p>
                          <a:endParaRPr lang="en-US"/>
                        </a:p>
                      </a:txBody>
                      <a:tcPr marL="62525" marR="7444" marT="17864" marB="133982" anchor="b">
                        <a:blipFill>
                          <a:blip r:embed="rId2"/>
                          <a:stretch>
                            <a:fillRect l="-170098" t="-2752" r="-529902" b="-266972"/>
                          </a:stretch>
                        </a:blipFill>
                      </a:tcPr>
                    </a:tc>
                    <a:tc>
                      <a:txBody>
                        <a:bodyPr/>
                        <a:lstStyle/>
                        <a:p>
                          <a:endParaRPr lang="en-US"/>
                        </a:p>
                      </a:txBody>
                      <a:tcPr marL="62525" marR="7444" marT="17864" marB="133982" anchor="b">
                        <a:blipFill>
                          <a:blip r:embed="rId2"/>
                          <a:stretch>
                            <a:fillRect l="-414286" t="-2752" r="-712782" b="-266972"/>
                          </a:stretch>
                        </a:blipFill>
                      </a:tcPr>
                    </a:tc>
                    <a:tc>
                      <a:txBody>
                        <a:bodyPr/>
                        <a:lstStyle/>
                        <a:p>
                          <a:endParaRPr lang="en-US"/>
                        </a:p>
                      </a:txBody>
                      <a:tcPr marL="62525" marR="7444" marT="17864" marB="133982" anchor="b">
                        <a:blipFill>
                          <a:blip r:embed="rId2"/>
                          <a:stretch>
                            <a:fillRect l="-514286" t="-2752" r="-612782" b="-266972"/>
                          </a:stretch>
                        </a:blipFill>
                      </a:tcPr>
                    </a:tc>
                    <a:tc>
                      <a:txBody>
                        <a:bodyPr/>
                        <a:lstStyle/>
                        <a:p>
                          <a:endParaRPr lang="en-US"/>
                        </a:p>
                      </a:txBody>
                      <a:tcPr marL="62525" marR="7444" marT="17864" marB="133982" anchor="b">
                        <a:blipFill>
                          <a:blip r:embed="rId2"/>
                          <a:stretch>
                            <a:fillRect l="-404455" t="-2752" r="-303465" b="-266972"/>
                          </a:stretch>
                        </a:blipFill>
                      </a:tcPr>
                    </a:tc>
                    <a:tc>
                      <a:txBody>
                        <a:bodyPr/>
                        <a:lstStyle/>
                        <a:p>
                          <a:endParaRPr lang="en-US"/>
                        </a:p>
                      </a:txBody>
                      <a:tcPr marL="62525" marR="7444" marT="17864" marB="133982" anchor="b">
                        <a:blipFill>
                          <a:blip r:embed="rId2"/>
                          <a:stretch>
                            <a:fillRect l="-501970" t="-2752" r="-201970" b="-266972"/>
                          </a:stretch>
                        </a:blipFill>
                      </a:tcPr>
                    </a:tc>
                    <a:tc>
                      <a:txBody>
                        <a:bodyPr/>
                        <a:lstStyle/>
                        <a:p>
                          <a:endParaRPr lang="en-US"/>
                        </a:p>
                      </a:txBody>
                      <a:tcPr marL="62525" marR="7444" marT="17864" marB="133982" anchor="b">
                        <a:blipFill>
                          <a:blip r:embed="rId2"/>
                          <a:stretch>
                            <a:fillRect l="-604950" t="-2752" r="-102970" b="-266972"/>
                          </a:stretch>
                        </a:blipFill>
                      </a:tcPr>
                    </a:tc>
                    <a:tc>
                      <a:txBody>
                        <a:bodyPr/>
                        <a:lstStyle/>
                        <a:p>
                          <a:endParaRPr lang="en-US"/>
                        </a:p>
                      </a:txBody>
                      <a:tcPr marL="62525" marR="7444" marT="17864" marB="133982" anchor="b">
                        <a:blipFill>
                          <a:blip r:embed="rId2"/>
                          <a:stretch>
                            <a:fillRect l="-698039" t="-2752" r="-1961" b="-266972"/>
                          </a:stretch>
                        </a:blipFill>
                      </a:tcPr>
                    </a:tc>
                    <a:extLst>
                      <a:ext uri="{0D108BD9-81ED-4DB2-BD59-A6C34878D82A}">
                        <a16:rowId xmlns:a16="http://schemas.microsoft.com/office/drawing/2014/main" val="3965806508"/>
                      </a:ext>
                    </a:extLst>
                  </a:tr>
                  <a:tr h="424239">
                    <a:tc>
                      <a:txBody>
                        <a:bodyPr/>
                        <a:lstStyle/>
                        <a:p>
                          <a:pPr marL="0" algn="l" defTabSz="914400" rtl="0" eaLnBrk="1" fontAlgn="b" latinLnBrk="0" hangingPunct="1"/>
                          <a:r>
                            <a:rPr lang="en-US" sz="1600" kern="1200">
                              <a:solidFill>
                                <a:schemeClr val="dk1"/>
                              </a:solidFill>
                            </a:rPr>
                            <a:t>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0.00001</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0.0000098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0.0100097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3178513560"/>
                      </a:ext>
                    </a:extLst>
                  </a:tr>
                  <a:tr h="664585">
                    <a:tc>
                      <a:txBody>
                        <a:bodyPr/>
                        <a:lstStyle/>
                        <a:p>
                          <a:pPr marL="0" algn="l" defTabSz="914400" rtl="0" eaLnBrk="1" fontAlgn="b" latinLnBrk="0" hangingPunct="1"/>
                          <a:r>
                            <a:rPr lang="en-US" sz="1600" kern="1200">
                              <a:solidFill>
                                <a:schemeClr val="dk1"/>
                              </a:solidFill>
                            </a:rPr>
                            <a:t>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0.99902095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0.000959469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0.009990209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0.010949679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4293547510"/>
                      </a:ext>
                    </a:extLst>
                  </a:tr>
                  <a:tr h="664585">
                    <a:tc>
                      <a:txBody>
                        <a:bodyPr/>
                        <a:lstStyle/>
                        <a:p>
                          <a:pPr marL="0" algn="l" defTabSz="914400" rtl="0" eaLnBrk="1" fontAlgn="b" latinLnBrk="0" hangingPunct="1"/>
                          <a:r>
                            <a:rPr lang="en-US" sz="1600" kern="1200">
                              <a:solidFill>
                                <a:schemeClr val="dk1"/>
                              </a:solidFill>
                            </a:rPr>
                            <a:t>3</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0.912374661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0.085872832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0.009123747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0.094996579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0.903957103</a:t>
                          </a:r>
                          <a:endParaRPr lang="en-US" sz="1600" kern="1200" dirty="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1697924236"/>
                      </a:ext>
                    </a:extLst>
                  </a:tr>
                </a:tbl>
              </a:graphicData>
            </a:graphic>
          </p:graphicFrame>
        </mc:Fallback>
      </mc:AlternateContent>
    </p:spTree>
    <p:extLst>
      <p:ext uri="{BB962C8B-B14F-4D97-AF65-F5344CB8AC3E}">
        <p14:creationId xmlns:p14="http://schemas.microsoft.com/office/powerpoint/2010/main" val="281915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2" name="Rectangle 31">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BF633F9A-02C9-4311-8DCD-AEFF502F2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Dark floating bulbs with one lit up brightly">
            <a:extLst>
              <a:ext uri="{FF2B5EF4-FFF2-40B4-BE49-F238E27FC236}">
                <a16:creationId xmlns:a16="http://schemas.microsoft.com/office/drawing/2014/main" id="{CDB1CB36-5CB3-4B60-9D60-0B7491A6CD35}"/>
              </a:ext>
            </a:extLst>
          </p:cNvPr>
          <p:cNvPicPr>
            <a:picLocks noChangeAspect="1"/>
          </p:cNvPicPr>
          <p:nvPr/>
        </p:nvPicPr>
        <p:blipFill rotWithShape="1">
          <a:blip r:embed="rId2">
            <a:duotone>
              <a:prstClr val="black"/>
              <a:prstClr val="white"/>
            </a:duotone>
          </a:blip>
          <a:srcRect t="12666" b="31029"/>
          <a:stretch/>
        </p:blipFill>
        <p:spPr>
          <a:xfrm>
            <a:off x="20" y="-1"/>
            <a:ext cx="12191980" cy="6864691"/>
          </a:xfrm>
          <a:prstGeom prst="rect">
            <a:avLst/>
          </a:prstGeom>
        </p:spPr>
      </p:pic>
      <p:sp>
        <p:nvSpPr>
          <p:cNvPr id="36" name="Rectangle 35">
            <a:extLst>
              <a:ext uri="{FF2B5EF4-FFF2-40B4-BE49-F238E27FC236}">
                <a16:creationId xmlns:a16="http://schemas.microsoft.com/office/drawing/2014/main" id="{E468D04C-8FEB-4CE5-9BAF-31D6D884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75000"/>
            </a:schemeClr>
          </a:solidFill>
          <a:ln w="0">
            <a:noFill/>
            <a:prstDash val="solid"/>
            <a:round/>
            <a:headEnd/>
            <a:tailEnd/>
          </a:ln>
        </p:spPr>
        <p:txBody>
          <a:bodyPr rtlCol="0" anchor="ctr"/>
          <a:lstStyle/>
          <a:p>
            <a:pPr algn="ctr"/>
            <a:endParaRPr lang="en-US"/>
          </a:p>
        </p:txBody>
      </p:sp>
      <p:sp>
        <p:nvSpPr>
          <p:cNvPr id="38" name="Rectangle 37">
            <a:extLst>
              <a:ext uri="{FF2B5EF4-FFF2-40B4-BE49-F238E27FC236}">
                <a16:creationId xmlns:a16="http://schemas.microsoft.com/office/drawing/2014/main" id="{C9773D4C-B993-4C42-884F-E2B592995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6">
            <a:extLst>
              <a:ext uri="{FF2B5EF4-FFF2-40B4-BE49-F238E27FC236}">
                <a16:creationId xmlns:a16="http://schemas.microsoft.com/office/drawing/2014/main" id="{FF4EBD09-513C-47D7-9390-22031EAE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alpha val="52000"/>
            </a:schemeClr>
          </a:solidFill>
          <a:ln w="0">
            <a:noFill/>
            <a:prstDash val="solid"/>
            <a:round/>
            <a:headEnd/>
            <a:tailEnd/>
          </a:ln>
        </p:spPr>
      </p:sp>
      <p:sp>
        <p:nvSpPr>
          <p:cNvPr id="2" name="Title 1">
            <a:extLst>
              <a:ext uri="{FF2B5EF4-FFF2-40B4-BE49-F238E27FC236}">
                <a16:creationId xmlns:a16="http://schemas.microsoft.com/office/drawing/2014/main" id="{2E124E0C-716C-4E17-9173-F761A91B0B22}"/>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a:t>Tank you</a:t>
            </a:r>
          </a:p>
        </p:txBody>
      </p:sp>
      <p:sp>
        <p:nvSpPr>
          <p:cNvPr id="3" name="Content Placeholder 2">
            <a:extLst>
              <a:ext uri="{FF2B5EF4-FFF2-40B4-BE49-F238E27FC236}">
                <a16:creationId xmlns:a16="http://schemas.microsoft.com/office/drawing/2014/main" id="{374805DC-873B-4E66-8CD7-D5AC3B642D2E}"/>
              </a:ext>
            </a:extLst>
          </p:cNvPr>
          <p:cNvSpPr>
            <a:spLocks noGrp="1"/>
          </p:cNvSpPr>
          <p:nvPr>
            <p:ph idx="1"/>
          </p:nvPr>
        </p:nvSpPr>
        <p:spPr>
          <a:xfrm>
            <a:off x="1322909" y="5979196"/>
            <a:ext cx="9829646" cy="511901"/>
          </a:xfrm>
        </p:spPr>
        <p:txBody>
          <a:bodyPr vert="horz" lIns="91440" tIns="45720" rIns="91440" bIns="45720" rtlCol="0" anchor="t">
            <a:normAutofit/>
          </a:bodyPr>
          <a:lstStyle/>
          <a:p>
            <a:pPr marL="0" indent="0" algn="ctr">
              <a:lnSpc>
                <a:spcPct val="100000"/>
              </a:lnSpc>
              <a:buNone/>
            </a:pPr>
            <a:r>
              <a:rPr lang="en-US" b="1" cap="all" spc="400">
                <a:solidFill>
                  <a:schemeClr val="tx2"/>
                </a:solidFill>
              </a:rPr>
              <a:t>For your attention</a:t>
            </a:r>
          </a:p>
        </p:txBody>
      </p:sp>
    </p:spTree>
    <p:extLst>
      <p:ext uri="{BB962C8B-B14F-4D97-AF65-F5344CB8AC3E}">
        <p14:creationId xmlns:p14="http://schemas.microsoft.com/office/powerpoint/2010/main" val="25619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Solutions</a:t>
            </a:r>
          </a:p>
        </p:txBody>
      </p:sp>
      <p:sp>
        <p:nvSpPr>
          <p:cNvPr id="21" name="Rectangle 20">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3828580" y="1354945"/>
                <a:ext cx="7601419" cy="4148110"/>
              </a:xfrm>
            </p:spPr>
            <p:txBody>
              <a:bodyPr anchor="ctr">
                <a:normAutofit/>
              </a:bodyPr>
              <a:lstStyle/>
              <a:p>
                <a:pPr marL="457200" indent="-457200">
                  <a:buFont typeface="+mj-lt"/>
                  <a:buAutoNum type="arabicPeriod"/>
                </a:pPr>
                <a:r>
                  <a:rPr lang="en-US" dirty="0"/>
                  <a:t>Martin has </a:t>
                </a:r>
                <a14:m>
                  <m:oMath xmlns:m="http://schemas.openxmlformats.org/officeDocument/2006/math">
                    <m:r>
                      <a:rPr lang="en-US" b="0" i="1" smtClean="0">
                        <a:latin typeface="Cambria Math" panose="02040503050406030204" pitchFamily="18" charset="0"/>
                      </a:rPr>
                      <m:t>2×3=6</m:t>
                    </m:r>
                  </m:oMath>
                </a14:m>
                <a:r>
                  <a:rPr lang="en-US" dirty="0"/>
                  <a:t> options for his outfit</a:t>
                </a:r>
              </a:p>
              <a:p>
                <a:pPr marL="457200" indent="-457200">
                  <a:buFont typeface="+mj-lt"/>
                  <a:buAutoNum type="arabicPeriod"/>
                </a:pPr>
                <a:r>
                  <a:rPr lang="en-US" dirty="0"/>
                  <a:t>You have </a:t>
                </a:r>
                <a14:m>
                  <m:oMath xmlns:m="http://schemas.openxmlformats.org/officeDocument/2006/math">
                    <m:r>
                      <a:rPr lang="en-US" b="0" i="1" smtClean="0">
                        <a:latin typeface="Cambria Math" panose="02040503050406030204" pitchFamily="18" charset="0"/>
                      </a:rPr>
                      <m:t>52×6×2=624</m:t>
                    </m:r>
                  </m:oMath>
                </a14:m>
                <a:endParaRPr lang="en-US" dirty="0"/>
              </a:p>
              <a:p>
                <a:pPr marL="457200" indent="-457200">
                  <a:buFont typeface="+mj-lt"/>
                  <a:buAutoNum type="arabicPeriod"/>
                </a:pPr>
                <a:r>
                  <a:rPr lang="en-US" dirty="0"/>
                  <a:t>Number of possible PINs are </a:t>
                </a:r>
                <a14:m>
                  <m:oMath xmlns:m="http://schemas.openxmlformats.org/officeDocument/2006/math">
                    <m:r>
                      <a:rPr lang="en-US" b="0" i="1" smtClean="0">
                        <a:latin typeface="Cambria Math" panose="02040503050406030204" pitchFamily="18" charset="0"/>
                      </a:rPr>
                      <m:t>10×10×10×10=10000</m:t>
                    </m:r>
                  </m:oMath>
                </a14:m>
                <a:r>
                  <a:rPr lang="en-US" dirty="0"/>
                  <a:t>. And John has </a:t>
                </a:r>
                <a14:m>
                  <m:oMath xmlns:m="http://schemas.openxmlformats.org/officeDocument/2006/math">
                    <m:r>
                      <a:rPr lang="en-US" b="0" i="1" smtClean="0">
                        <a:latin typeface="Cambria Math" panose="02040503050406030204" pitchFamily="18" charset="0"/>
                      </a:rPr>
                      <m:t>10000−1=9999</m:t>
                    </m:r>
                  </m:oMath>
                </a14:m>
                <a:r>
                  <a:rPr lang="en-US" dirty="0"/>
                  <a:t> options for his new PIN.</a:t>
                </a:r>
              </a:p>
            </p:txBody>
          </p:sp>
        </mc:Choice>
        <mc:Fallback xmlns="">
          <p:sp>
            <p:nvSpPr>
              <p:cNvPr id="3" name="Content Placeholder 2">
                <a:extLst>
                  <a:ext uri="{FF2B5EF4-FFF2-40B4-BE49-F238E27FC236}">
                    <a16:creationId xmlns:a16="http://schemas.microsoft.com/office/drawing/2014/main" id="{C658951A-1793-429A-9AAB-453B5C996051}"/>
                  </a:ext>
                </a:extLst>
              </p:cNvPr>
              <p:cNvSpPr>
                <a:spLocks noGrp="1" noRot="1" noChangeAspect="1" noMove="1" noResize="1" noEditPoints="1" noAdjustHandles="1" noChangeArrowheads="1" noChangeShapeType="1" noTextEdit="1"/>
              </p:cNvSpPr>
              <p:nvPr>
                <p:ph idx="1"/>
              </p:nvPr>
            </p:nvSpPr>
            <p:spPr>
              <a:xfrm>
                <a:off x="3828580" y="1354945"/>
                <a:ext cx="7601419" cy="4148110"/>
              </a:xfrm>
              <a:blipFill>
                <a:blip r:embed="rId2"/>
                <a:stretch>
                  <a:fillRect l="-802"/>
                </a:stretch>
              </a:blipFill>
            </p:spPr>
            <p:txBody>
              <a:bodyPr/>
              <a:lstStyle/>
              <a:p>
                <a:r>
                  <a:rPr lang="en-US">
                    <a:noFill/>
                  </a:rPr>
                  <a:t> </a:t>
                </a:r>
              </a:p>
            </p:txBody>
          </p:sp>
        </mc:Fallback>
      </mc:AlternateContent>
    </p:spTree>
    <p:extLst>
      <p:ext uri="{BB962C8B-B14F-4D97-AF65-F5344CB8AC3E}">
        <p14:creationId xmlns:p14="http://schemas.microsoft.com/office/powerpoint/2010/main" val="4577828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lose-up of a calculator keypad">
            <a:extLst>
              <a:ext uri="{FF2B5EF4-FFF2-40B4-BE49-F238E27FC236}">
                <a16:creationId xmlns:a16="http://schemas.microsoft.com/office/drawing/2014/main" id="{074D8C53-B8C7-4A1B-8F74-56EB5C25A645}"/>
              </a:ext>
            </a:extLst>
          </p:cNvPr>
          <p:cNvPicPr>
            <a:picLocks noChangeAspect="1"/>
          </p:cNvPicPr>
          <p:nvPr/>
        </p:nvPicPr>
        <p:blipFill rotWithShape="1">
          <a:blip r:embed="rId2">
            <a:grayscl/>
          </a:blip>
          <a:srcRect l="21531" r="27620" b="-1"/>
          <a:stretch/>
        </p:blipFill>
        <p:spPr>
          <a:xfrm>
            <a:off x="6928338" y="10"/>
            <a:ext cx="5263662" cy="6857990"/>
          </a:xfrm>
          <a:prstGeom prst="rect">
            <a:avLst/>
          </a:prstGeom>
        </p:spPr>
      </p:pic>
      <p:sp>
        <p:nvSpPr>
          <p:cNvPr id="26" name="Freeform 10">
            <a:extLst>
              <a:ext uri="{FF2B5EF4-FFF2-40B4-BE49-F238E27FC236}">
                <a16:creationId xmlns:a16="http://schemas.microsoft.com/office/drawing/2014/main" id="{28128757-84CF-4B7B-89A4-06E3A4C89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BFEE692-D215-49E3-B671-96DA44CF97D5}"/>
              </a:ext>
            </a:extLst>
          </p:cNvPr>
          <p:cNvSpPr>
            <a:spLocks noGrp="1"/>
          </p:cNvSpPr>
          <p:nvPr>
            <p:ph type="title"/>
          </p:nvPr>
        </p:nvSpPr>
        <p:spPr>
          <a:xfrm>
            <a:off x="765051" y="382385"/>
            <a:ext cx="6015897" cy="1492132"/>
          </a:xfrm>
        </p:spPr>
        <p:txBody>
          <a:bodyPr>
            <a:normAutofit/>
          </a:bodyPr>
          <a:lstStyle/>
          <a:p>
            <a:r>
              <a:rPr lang="en-US"/>
              <a:t>Permutations</a:t>
            </a:r>
            <a:endParaRPr lang="en-US" dirty="0"/>
          </a:p>
        </p:txBody>
      </p:sp>
      <p:sp>
        <p:nvSpPr>
          <p:cNvPr id="28" name="Rectangle 2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1469F5-663D-4727-ACCF-3F403AD8020E}"/>
                  </a:ext>
                </a:extLst>
              </p:cNvPr>
              <p:cNvSpPr>
                <a:spLocks noGrp="1"/>
              </p:cNvSpPr>
              <p:nvPr>
                <p:ph idx="1"/>
              </p:nvPr>
            </p:nvSpPr>
            <p:spPr>
              <a:xfrm>
                <a:off x="765051" y="2286001"/>
                <a:ext cx="6015897" cy="3593591"/>
              </a:xfrm>
            </p:spPr>
            <p:txBody>
              <a:bodyPr>
                <a:normAutofit/>
              </a:bodyPr>
              <a:lstStyle/>
              <a:p>
                <a:pPr marL="0" indent="0">
                  <a:buNone/>
                </a:pPr>
                <a:r>
                  <a:rPr lang="en-US" dirty="0"/>
                  <a:t>Permutation is selecting </a:t>
                </a:r>
                <a14:m>
                  <m:oMath xmlns:m="http://schemas.openxmlformats.org/officeDocument/2006/math">
                    <m:r>
                      <a:rPr lang="en-US" b="0" i="1" smtClean="0">
                        <a:latin typeface="Cambria Math" panose="02040503050406030204" pitchFamily="18" charset="0"/>
                      </a:rPr>
                      <m:t>𝑛</m:t>
                    </m:r>
                  </m:oMath>
                </a14:m>
                <a:r>
                  <a:rPr lang="en-US" dirty="0"/>
                  <a:t> elements from </a:t>
                </a:r>
                <a14:m>
                  <m:oMath xmlns:m="http://schemas.openxmlformats.org/officeDocument/2006/math">
                    <m:r>
                      <a:rPr lang="en-US" b="0" i="1" smtClean="0">
                        <a:latin typeface="Cambria Math" panose="02040503050406030204" pitchFamily="18" charset="0"/>
                      </a:rPr>
                      <m:t>𝑁</m:t>
                    </m:r>
                  </m:oMath>
                </a14:m>
                <a:r>
                  <a:rPr lang="en-US" dirty="0"/>
                  <a:t> elements in a specific order.  The number of possible permutations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ub>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dirty="0"/>
              </a:p>
              <a:p>
                <a:pPr marL="0" indent="0">
                  <a:buNone/>
                </a:pPr>
                <a:r>
                  <a:rPr lang="en-US" dirty="0"/>
                  <a:t>where,</a:t>
                </a:r>
              </a:p>
              <a:p>
                <a:pPr marL="0" indent="0">
                  <a:buNone/>
                </a:pPr>
                <a:r>
                  <a:rPr lang="en-US" dirty="0"/>
                  <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!=1×2×3×…×</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dirty="0"/>
              </a:p>
            </p:txBody>
          </p:sp>
        </mc:Choice>
        <mc:Fallback xmlns="">
          <p:sp>
            <p:nvSpPr>
              <p:cNvPr id="3" name="Content Placeholder 2">
                <a:extLst>
                  <a:ext uri="{FF2B5EF4-FFF2-40B4-BE49-F238E27FC236}">
                    <a16:creationId xmlns:a16="http://schemas.microsoft.com/office/drawing/2014/main" id="{231469F5-663D-4727-ACCF-3F403AD8020E}"/>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r="-609"/>
                </a:stretch>
              </a:blipFill>
            </p:spPr>
            <p:txBody>
              <a:bodyPr/>
              <a:lstStyle/>
              <a:p>
                <a:r>
                  <a:rPr lang="en-US">
                    <a:noFill/>
                  </a:rPr>
                  <a:t> </a:t>
                </a:r>
              </a:p>
            </p:txBody>
          </p:sp>
        </mc:Fallback>
      </mc:AlternateContent>
      <p:sp>
        <p:nvSpPr>
          <p:cNvPr id="30" name="Freeform 11">
            <a:extLst>
              <a:ext uri="{FF2B5EF4-FFF2-40B4-BE49-F238E27FC236}">
                <a16:creationId xmlns:a16="http://schemas.microsoft.com/office/drawing/2014/main" id="{E84130BB-CB60-470A-BDAA-558B2F664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alpha val="75000"/>
            </a:schemeClr>
          </a:solidFill>
          <a:ln w="0">
            <a:noFill/>
            <a:prstDash val="solid"/>
            <a:round/>
            <a:headEnd/>
            <a:tailEnd/>
          </a:ln>
        </p:spPr>
      </p:sp>
    </p:spTree>
    <p:extLst>
      <p:ext uri="{BB962C8B-B14F-4D97-AF65-F5344CB8AC3E}">
        <p14:creationId xmlns:p14="http://schemas.microsoft.com/office/powerpoint/2010/main" val="35805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3828580" y="1354945"/>
            <a:ext cx="7601419" cy="4148110"/>
          </a:xfrm>
        </p:spPr>
        <p:txBody>
          <a:bodyPr anchor="ctr">
            <a:normAutofit/>
          </a:bodyPr>
          <a:lstStyle/>
          <a:p>
            <a:pPr marL="0" indent="0">
              <a:buNone/>
            </a:pPr>
            <a:r>
              <a:rPr lang="en-US" dirty="0"/>
              <a:t>You are organizer of a prestigious 4 day conference. Each day of the conference should start with a key-note speaker. Your team identified 10 possible candidates for the key-note speakers. How many options do you have?</a:t>
            </a:r>
          </a:p>
        </p:txBody>
      </p:sp>
    </p:spTree>
    <p:extLst>
      <p:ext uri="{BB962C8B-B14F-4D97-AF65-F5344CB8AC3E}">
        <p14:creationId xmlns:p14="http://schemas.microsoft.com/office/powerpoint/2010/main" val="35184752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2895600" y="382385"/>
            <a:ext cx="8534399" cy="1413758"/>
          </a:xfrm>
        </p:spPr>
        <p:txBody>
          <a:bodyPr anchor="b">
            <a:normAutofit/>
          </a:bodyPr>
          <a:lstStyle/>
          <a:p>
            <a:pPr algn="ctr"/>
            <a:r>
              <a:rPr lang="en-US" sz="4400"/>
              <a:t>Solution</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2895600" y="2178528"/>
                <a:ext cx="8534400" cy="3701065"/>
              </a:xfrm>
            </p:spPr>
            <p:txBody>
              <a:bodyPr>
                <a:normAutofit/>
              </a:bodyPr>
              <a:lstStyle/>
              <a:p>
                <a:pPr marL="0" indent="0">
                  <a:buNone/>
                </a:pPr>
                <a:r>
                  <a:rPr lang="en-US" dirty="0"/>
                  <a:t>You are organizer of a prestigious 4 day conference. Each day of the conference should start with a key-note speaker. Your team identified 10 possible candidates for the key-note speakers. How many options do you have?</a:t>
                </a:r>
              </a:p>
              <a:p>
                <a:pPr marL="0" indent="0">
                  <a:buNone/>
                </a:pPr>
                <a:endParaRPr lang="en-US" dirty="0"/>
              </a:p>
              <a:p>
                <a:pPr marL="0" indent="0">
                  <a:buNone/>
                </a:pPr>
                <a:r>
                  <a:rPr lang="en-US" dirty="0"/>
                  <a:t>Number of possible options are</a:t>
                </a:r>
              </a:p>
              <a:p>
                <a:pPr marL="0" indent="0">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10−4</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1×2×3×4</m:t>
                          </m:r>
                          <m:r>
                            <a:rPr lang="en-US" i="1" smtClean="0">
                              <a:latin typeface="Cambria Math" panose="02040503050406030204" pitchFamily="18" charset="0"/>
                            </a:rPr>
                            <m:t>×</m:t>
                          </m:r>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6</m:t>
                          </m:r>
                          <m:r>
                            <a:rPr lang="en-US" i="1" smtClean="0">
                              <a:latin typeface="Cambria Math" panose="02040503050406030204" pitchFamily="18" charset="0"/>
                            </a:rPr>
                            <m:t>×</m:t>
                          </m:r>
                          <m:r>
                            <a:rPr lang="en-US" b="0" i="1" smtClean="0">
                              <a:latin typeface="Cambria Math" panose="02040503050406030204" pitchFamily="18" charset="0"/>
                            </a:rPr>
                            <m:t>7</m:t>
                          </m:r>
                          <m:r>
                            <a:rPr lang="en-US" i="1" smtClean="0">
                              <a:latin typeface="Cambria Math" panose="02040503050406030204" pitchFamily="18" charset="0"/>
                            </a:rPr>
                            <m:t>×</m:t>
                          </m:r>
                          <m:r>
                            <a:rPr lang="en-US" b="0" i="1" smtClean="0">
                              <a:latin typeface="Cambria Math" panose="02040503050406030204" pitchFamily="18" charset="0"/>
                            </a:rPr>
                            <m:t>8</m:t>
                          </m:r>
                          <m:r>
                            <a:rPr lang="en-US" i="1" smtClean="0">
                              <a:latin typeface="Cambria Math" panose="02040503050406030204" pitchFamily="18" charset="0"/>
                            </a:rPr>
                            <m:t>×</m:t>
                          </m:r>
                          <m:r>
                            <a:rPr lang="en-US" b="0" i="1" smtClean="0">
                              <a:latin typeface="Cambria Math" panose="02040503050406030204" pitchFamily="18" charset="0"/>
                            </a:rPr>
                            <m:t>9</m:t>
                          </m:r>
                          <m:r>
                            <a:rPr lang="en-US" i="1" smtClean="0">
                              <a:latin typeface="Cambria Math" panose="02040503050406030204" pitchFamily="18" charset="0"/>
                            </a:rPr>
                            <m:t>×</m:t>
                          </m:r>
                          <m:r>
                            <a:rPr lang="en-US" b="0" i="1" smtClean="0">
                              <a:latin typeface="Cambria Math" panose="02040503050406030204" pitchFamily="18" charset="0"/>
                            </a:rPr>
                            <m:t>10</m:t>
                          </m:r>
                        </m:num>
                        <m:den>
                          <m:r>
                            <a:rPr lang="en-US" b="0" i="1" smtClean="0">
                              <a:latin typeface="Cambria Math" panose="02040503050406030204" pitchFamily="18" charset="0"/>
                            </a:rPr>
                            <m:t>1</m:t>
                          </m:r>
                          <m:r>
                            <a:rPr lang="en-US" i="1" smtClean="0">
                              <a:latin typeface="Cambria Math" panose="02040503050406030204" pitchFamily="18" charset="0"/>
                            </a:rPr>
                            <m:t>×</m:t>
                          </m:r>
                          <m:r>
                            <a:rPr lang="en-US" b="0" i="1" smtClean="0">
                              <a:latin typeface="Cambria Math" panose="02040503050406030204" pitchFamily="18" charset="0"/>
                            </a:rPr>
                            <m:t>2</m:t>
                          </m:r>
                          <m:r>
                            <a:rPr lang="en-US" i="1" smtClean="0">
                              <a:latin typeface="Cambria Math" panose="02040503050406030204" pitchFamily="18" charset="0"/>
                            </a:rPr>
                            <m:t>×</m:t>
                          </m:r>
                          <m:r>
                            <a:rPr lang="en-US" b="0" i="1" smtClean="0">
                              <a:latin typeface="Cambria Math" panose="02040503050406030204" pitchFamily="18" charset="0"/>
                            </a:rPr>
                            <m:t>3</m:t>
                          </m:r>
                          <m:r>
                            <a:rPr lang="en-US" i="1" smtClean="0">
                              <a:latin typeface="Cambria Math" panose="02040503050406030204" pitchFamily="18" charset="0"/>
                            </a:rPr>
                            <m:t>×</m:t>
                          </m:r>
                          <m:r>
                            <a:rPr lang="en-US" b="0" i="1" smtClean="0">
                              <a:latin typeface="Cambria Math" panose="02040503050406030204" pitchFamily="18" charset="0"/>
                            </a:rPr>
                            <m:t>4</m:t>
                          </m:r>
                          <m:r>
                            <a:rPr lang="en-US" i="1" smtClean="0">
                              <a:latin typeface="Cambria Math" panose="02040503050406030204" pitchFamily="18" charset="0"/>
                            </a:rPr>
                            <m:t>×</m:t>
                          </m:r>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6</m:t>
                          </m:r>
                        </m:den>
                      </m:f>
                      <m:r>
                        <a:rPr lang="en-US" b="0" i="1" smtClean="0">
                          <a:latin typeface="Cambria Math" panose="02040503050406030204" pitchFamily="18" charset="0"/>
                        </a:rPr>
                        <m:t>=7×8</m:t>
                      </m:r>
                      <m:r>
                        <a:rPr lang="en-US" i="1" smtClean="0">
                          <a:latin typeface="Cambria Math" panose="02040503050406030204" pitchFamily="18" charset="0"/>
                        </a:rPr>
                        <m:t>×</m:t>
                      </m:r>
                      <m:r>
                        <a:rPr lang="en-US" b="0" i="1" smtClean="0">
                          <a:latin typeface="Cambria Math" panose="02040503050406030204" pitchFamily="18" charset="0"/>
                        </a:rPr>
                        <m:t>9</m:t>
                      </m:r>
                      <m:r>
                        <a:rPr lang="en-US" i="1" smtClean="0">
                          <a:latin typeface="Cambria Math" panose="02040503050406030204" pitchFamily="18" charset="0"/>
                        </a:rPr>
                        <m:t>×</m:t>
                      </m:r>
                      <m:r>
                        <a:rPr lang="en-US" b="0" i="1" smtClean="0">
                          <a:latin typeface="Cambria Math" panose="02040503050406030204" pitchFamily="18" charset="0"/>
                        </a:rPr>
                        <m:t>10=5040</m:t>
                      </m:r>
                    </m:oMath>
                  </m:oMathPara>
                </a14:m>
                <a:endParaRPr lang="en-US" dirty="0"/>
              </a:p>
            </p:txBody>
          </p:sp>
        </mc:Choice>
        <mc:Fallback xmlns="">
          <p:sp>
            <p:nvSpPr>
              <p:cNvPr id="3" name="Content Placeholder 2">
                <a:extLst>
                  <a:ext uri="{FF2B5EF4-FFF2-40B4-BE49-F238E27FC236}">
                    <a16:creationId xmlns:a16="http://schemas.microsoft.com/office/drawing/2014/main" id="{C658951A-1793-429A-9AAB-453B5C996051}"/>
                  </a:ext>
                </a:extLst>
              </p:cNvPr>
              <p:cNvSpPr>
                <a:spLocks noGrp="1" noRot="1" noChangeAspect="1" noMove="1" noResize="1" noEditPoints="1" noAdjustHandles="1" noChangeArrowheads="1" noChangeShapeType="1" noTextEdit="1"/>
              </p:cNvSpPr>
              <p:nvPr>
                <p:ph idx="1"/>
              </p:nvPr>
            </p:nvSpPr>
            <p:spPr>
              <a:xfrm>
                <a:off x="2895600" y="2178528"/>
                <a:ext cx="8534400" cy="3701065"/>
              </a:xfrm>
              <a:blipFill>
                <a:blip r:embed="rId2"/>
                <a:stretch>
                  <a:fillRect l="-714" t="-658" r="-143"/>
                </a:stretch>
              </a:blipFill>
            </p:spPr>
            <p:txBody>
              <a:bodyPr/>
              <a:lstStyle/>
              <a:p>
                <a:r>
                  <a:rPr lang="en-US">
                    <a:noFill/>
                  </a:rPr>
                  <a:t> </a:t>
                </a:r>
              </a:p>
            </p:txBody>
          </p:sp>
        </mc:Fallback>
      </mc:AlternateContent>
    </p:spTree>
    <p:extLst>
      <p:ext uri="{BB962C8B-B14F-4D97-AF65-F5344CB8AC3E}">
        <p14:creationId xmlns:p14="http://schemas.microsoft.com/office/powerpoint/2010/main" val="400128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Geometric shapes on a wooden background">
            <a:extLst>
              <a:ext uri="{FF2B5EF4-FFF2-40B4-BE49-F238E27FC236}">
                <a16:creationId xmlns:a16="http://schemas.microsoft.com/office/drawing/2014/main" id="{7F351768-9A76-4A24-A981-BA75B81897B8}"/>
              </a:ext>
            </a:extLst>
          </p:cNvPr>
          <p:cNvPicPr>
            <a:picLocks noChangeAspect="1"/>
          </p:cNvPicPr>
          <p:nvPr/>
        </p:nvPicPr>
        <p:blipFill rotWithShape="1">
          <a:blip r:embed="rId2"/>
          <a:srcRect l="19757" r="33004"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B233292-3967-4EC8-B60D-61003BD95F5C}"/>
              </a:ext>
            </a:extLst>
          </p:cNvPr>
          <p:cNvSpPr>
            <a:spLocks noGrp="1"/>
          </p:cNvSpPr>
          <p:nvPr>
            <p:ph type="title"/>
          </p:nvPr>
        </p:nvSpPr>
        <p:spPr>
          <a:xfrm>
            <a:off x="765051" y="382385"/>
            <a:ext cx="6015897" cy="1492132"/>
          </a:xfrm>
        </p:spPr>
        <p:txBody>
          <a:bodyPr>
            <a:normAutofit/>
          </a:bodyPr>
          <a:lstStyle/>
          <a:p>
            <a:r>
              <a:rPr lang="en-US" dirty="0"/>
              <a:t>Combinations</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4784FC-D7BC-41B0-9671-E5CD1C21A41A}"/>
                  </a:ext>
                </a:extLst>
              </p:cNvPr>
              <p:cNvSpPr>
                <a:spLocks noGrp="1"/>
              </p:cNvSpPr>
              <p:nvPr>
                <p:ph idx="1"/>
              </p:nvPr>
            </p:nvSpPr>
            <p:spPr>
              <a:xfrm>
                <a:off x="765051" y="2286001"/>
                <a:ext cx="6015897" cy="3593591"/>
              </a:xfrm>
            </p:spPr>
            <p:txBody>
              <a:bodyPr>
                <a:normAutofit/>
              </a:bodyPr>
              <a:lstStyle/>
              <a:p>
                <a:pPr marL="0" indent="0">
                  <a:buNone/>
                </a:pPr>
                <a:r>
                  <a:rPr lang="en-US" dirty="0"/>
                  <a:t>Combination is selecting </a:t>
                </a:r>
                <a14:m>
                  <m:oMath xmlns:m="http://schemas.openxmlformats.org/officeDocument/2006/math">
                    <m:r>
                      <a:rPr lang="en-US" b="0" i="1" smtClean="0">
                        <a:latin typeface="Cambria Math" panose="02040503050406030204" pitchFamily="18" charset="0"/>
                      </a:rPr>
                      <m:t>𝑛</m:t>
                    </m:r>
                  </m:oMath>
                </a14:m>
                <a:r>
                  <a:rPr lang="en-US" dirty="0"/>
                  <a:t> elements out of </a:t>
                </a:r>
                <a14:m>
                  <m:oMath xmlns:m="http://schemas.openxmlformats.org/officeDocument/2006/math">
                    <m:r>
                      <a:rPr lang="en-US" b="0" i="1" smtClean="0">
                        <a:latin typeface="Cambria Math" panose="02040503050406030204" pitchFamily="18" charset="0"/>
                      </a:rPr>
                      <m:t>𝑁</m:t>
                    </m:r>
                  </m:oMath>
                </a14:m>
                <a:r>
                  <a:rPr lang="en-US" dirty="0"/>
                  <a:t> elements without worrying about the order.  The number of possible combinations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ub>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𝑁</m:t>
                                </m:r>
                              </m:e>
                            </m:mr>
                            <m:mr>
                              <m:e>
                                <m:r>
                                  <a:rPr lang="en-US" b="0" i="1" smtClean="0">
                                    <a:latin typeface="Cambria Math" panose="02040503050406030204" pitchFamily="18" charset="0"/>
                                  </a:rPr>
                                  <m:t>𝑛</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844784FC-D7BC-41B0-9671-E5CD1C21A41A}"/>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85261966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13932</TotalTime>
  <Words>2541</Words>
  <Application>Microsoft Office PowerPoint</Application>
  <PresentationFormat>Widescreen</PresentationFormat>
  <Paragraphs>373</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Cambria Math</vt:lpstr>
      <vt:lpstr>Gill Sans MT</vt:lpstr>
      <vt:lpstr>Google Sans</vt:lpstr>
      <vt:lpstr>Impact</vt:lpstr>
      <vt:lpstr>Badge</vt:lpstr>
      <vt:lpstr>Statistics for Business</vt:lpstr>
      <vt:lpstr>Today’s topic</vt:lpstr>
      <vt:lpstr>Counting principle/rule</vt:lpstr>
      <vt:lpstr>Examples</vt:lpstr>
      <vt:lpstr>Solutions</vt:lpstr>
      <vt:lpstr>Permutations</vt:lpstr>
      <vt:lpstr>Example</vt:lpstr>
      <vt:lpstr>Solution</vt:lpstr>
      <vt:lpstr>Combinations</vt:lpstr>
      <vt:lpstr>Example</vt:lpstr>
      <vt:lpstr>Solution</vt:lpstr>
      <vt:lpstr>Probability</vt:lpstr>
      <vt:lpstr>Terminology</vt:lpstr>
      <vt:lpstr>Sample space representation</vt:lpstr>
      <vt:lpstr>Example List of possible outcomes</vt:lpstr>
      <vt:lpstr>Example List of possible outcomes</vt:lpstr>
      <vt:lpstr>Example Venn diagrams</vt:lpstr>
      <vt:lpstr>Example Venn diagram</vt:lpstr>
      <vt:lpstr>Tree diagram</vt:lpstr>
      <vt:lpstr>Tree diagram</vt:lpstr>
      <vt:lpstr>Tree diagram Example</vt:lpstr>
      <vt:lpstr>Example Relative frequency</vt:lpstr>
      <vt:lpstr>Solution Relative frequency</vt:lpstr>
      <vt:lpstr>Compliment</vt:lpstr>
      <vt:lpstr>Example Compliment</vt:lpstr>
      <vt:lpstr>Solution Compliment</vt:lpstr>
      <vt:lpstr>Example Compliment</vt:lpstr>
      <vt:lpstr>Solution Compliment</vt:lpstr>
      <vt:lpstr>Union</vt:lpstr>
      <vt:lpstr>Intersection</vt:lpstr>
      <vt:lpstr>Addition law of probability</vt:lpstr>
      <vt:lpstr>Example</vt:lpstr>
      <vt:lpstr>Solution</vt:lpstr>
      <vt:lpstr>Mutually exclusive Events</vt:lpstr>
      <vt:lpstr>Conditional probability</vt:lpstr>
      <vt:lpstr>Example</vt:lpstr>
      <vt:lpstr>Solution</vt:lpstr>
      <vt:lpstr>Example</vt:lpstr>
      <vt:lpstr>Solution</vt:lpstr>
      <vt:lpstr>Independent events</vt:lpstr>
      <vt:lpstr>Multiplication law</vt:lpstr>
      <vt:lpstr>Bayes theorem</vt:lpstr>
      <vt:lpstr>Example</vt:lpstr>
      <vt:lpstr>Solution</vt:lpstr>
      <vt:lpstr>Example</vt:lpstr>
      <vt:lpstr>Tree diagram</vt:lpstr>
      <vt:lpstr>Solution </vt:lpstr>
      <vt:lpstr>Solution</vt:lpstr>
      <vt:lpstr>Tank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Business</dc:title>
  <dc:creator>Venkata Satya Soujanya Gadi</dc:creator>
  <cp:lastModifiedBy>Venkata Satya Soujanya Gadi</cp:lastModifiedBy>
  <cp:revision>75</cp:revision>
  <dcterms:created xsi:type="dcterms:W3CDTF">2021-10-16T02:05:39Z</dcterms:created>
  <dcterms:modified xsi:type="dcterms:W3CDTF">2022-04-23T14:26:42Z</dcterms:modified>
</cp:coreProperties>
</file>